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94" r:id="rId3"/>
    <p:sldId id="297" r:id="rId4"/>
    <p:sldId id="298" r:id="rId5"/>
    <p:sldId id="299" r:id="rId6"/>
    <p:sldId id="300" r:id="rId7"/>
    <p:sldId id="301" r:id="rId8"/>
    <p:sldId id="302" r:id="rId9"/>
    <p:sldId id="303" r:id="rId10"/>
    <p:sldId id="308" r:id="rId11"/>
    <p:sldId id="309" r:id="rId12"/>
    <p:sldId id="310" r:id="rId13"/>
    <p:sldId id="306" r:id="rId14"/>
    <p:sldId id="307" r:id="rId15"/>
    <p:sldId id="31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36" autoAdjust="0"/>
  </p:normalViewPr>
  <p:slideViewPr>
    <p:cSldViewPr snapToGrid="0">
      <p:cViewPr varScale="1">
        <p:scale>
          <a:sx n="70" d="100"/>
          <a:sy n="70" d="100"/>
        </p:scale>
        <p:origin x="726" y="66"/>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E23FB-9663-4A81-81E0-2B04A12F53AD}" type="datetimeFigureOut">
              <a:rPr lang="en-US" smtClean="0"/>
              <a:t>15.05.2025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4E5DE-3C8B-46E7-9B1E-83191D2A2D88}" type="slidenum">
              <a:rPr lang="en-US" smtClean="0"/>
              <a:t>‹#›</a:t>
            </a:fld>
            <a:endParaRPr lang="en-US"/>
          </a:p>
        </p:txBody>
      </p:sp>
    </p:spTree>
    <p:extLst>
      <p:ext uri="{BB962C8B-B14F-4D97-AF65-F5344CB8AC3E}">
        <p14:creationId xmlns:p14="http://schemas.microsoft.com/office/powerpoint/2010/main" val="33740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B0F0"/>
              </a:solidFill>
            </a:endParaRPr>
          </a:p>
        </p:txBody>
      </p:sp>
      <p:sp>
        <p:nvSpPr>
          <p:cNvPr id="4" name="Slide Number Placeholder 3"/>
          <p:cNvSpPr>
            <a:spLocks noGrp="1"/>
          </p:cNvSpPr>
          <p:nvPr>
            <p:ph type="sldNum" sz="quarter" idx="10"/>
          </p:nvPr>
        </p:nvSpPr>
        <p:spPr/>
        <p:txBody>
          <a:bodyPr/>
          <a:lstStyle/>
          <a:p>
            <a:fld id="{6644E5DE-3C8B-46E7-9B1E-83191D2A2D88}" type="slidenum">
              <a:rPr lang="en-US" smtClean="0"/>
              <a:t>1</a:t>
            </a:fld>
            <a:endParaRPr lang="en-US"/>
          </a:p>
        </p:txBody>
      </p:sp>
    </p:spTree>
    <p:extLst>
      <p:ext uri="{BB962C8B-B14F-4D97-AF65-F5344CB8AC3E}">
        <p14:creationId xmlns:p14="http://schemas.microsoft.com/office/powerpoint/2010/main" val="51457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2</a:t>
            </a:fld>
            <a:endParaRPr lang="en-US"/>
          </a:p>
        </p:txBody>
      </p:sp>
    </p:spTree>
    <p:extLst>
      <p:ext uri="{BB962C8B-B14F-4D97-AF65-F5344CB8AC3E}">
        <p14:creationId xmlns:p14="http://schemas.microsoft.com/office/powerpoint/2010/main" val="302632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3</a:t>
            </a:fld>
            <a:endParaRPr lang="en-US"/>
          </a:p>
        </p:txBody>
      </p:sp>
    </p:spTree>
    <p:extLst>
      <p:ext uri="{BB962C8B-B14F-4D97-AF65-F5344CB8AC3E}">
        <p14:creationId xmlns:p14="http://schemas.microsoft.com/office/powerpoint/2010/main" val="300490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4</a:t>
            </a:fld>
            <a:endParaRPr lang="en-US"/>
          </a:p>
        </p:txBody>
      </p:sp>
    </p:spTree>
    <p:extLst>
      <p:ext uri="{BB962C8B-B14F-4D97-AF65-F5344CB8AC3E}">
        <p14:creationId xmlns:p14="http://schemas.microsoft.com/office/powerpoint/2010/main" val="281495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5</a:t>
            </a:fld>
            <a:endParaRPr lang="en-US"/>
          </a:p>
        </p:txBody>
      </p:sp>
    </p:spTree>
    <p:extLst>
      <p:ext uri="{BB962C8B-B14F-4D97-AF65-F5344CB8AC3E}">
        <p14:creationId xmlns:p14="http://schemas.microsoft.com/office/powerpoint/2010/main" val="373139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6</a:t>
            </a:fld>
            <a:endParaRPr lang="en-US"/>
          </a:p>
        </p:txBody>
      </p:sp>
    </p:spTree>
    <p:extLst>
      <p:ext uri="{BB962C8B-B14F-4D97-AF65-F5344CB8AC3E}">
        <p14:creationId xmlns:p14="http://schemas.microsoft.com/office/powerpoint/2010/main" val="15294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7</a:t>
            </a:fld>
            <a:endParaRPr lang="en-US"/>
          </a:p>
        </p:txBody>
      </p:sp>
    </p:spTree>
    <p:extLst>
      <p:ext uri="{BB962C8B-B14F-4D97-AF65-F5344CB8AC3E}">
        <p14:creationId xmlns:p14="http://schemas.microsoft.com/office/powerpoint/2010/main" val="333068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8</a:t>
            </a:fld>
            <a:endParaRPr lang="en-US"/>
          </a:p>
        </p:txBody>
      </p:sp>
    </p:spTree>
    <p:extLst>
      <p:ext uri="{BB962C8B-B14F-4D97-AF65-F5344CB8AC3E}">
        <p14:creationId xmlns:p14="http://schemas.microsoft.com/office/powerpoint/2010/main" val="2585814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981D14-7359-4BDD-8442-ADD6A26D005B}"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7F7160-C75F-4CD3-9BB2-72C82603F681}"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C8F332-B9AC-4B25-BD0F-306BF04D6456}"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3436BF-83BA-422F-B753-B98A6246CB8E}"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556BED-C561-44E8-BE1E-7F55C95DD03C}"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D8BE41-3F89-4695-AD68-1DB0D14C90A3}"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FDFD03-B583-413C-A1B9-A01162014E13}"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9E6B77-D87D-4032-A417-F1BBFA1C54CA}"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BAD479-12BB-4C2E-B096-F4FD76D3A823}"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0B8ADA-1485-491D-9030-1FF47FF0361A}" type="datetime1">
              <a:rPr lang="en-US" smtClean="0"/>
              <a:t>15.05.2025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06783E-A3EF-4D6F-9018-723719045D2A}" type="datetime1">
              <a:rPr lang="en-US" smtClean="0"/>
              <a:t>15.05.2025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11EA1F-BF5B-4255-B53C-3F3CB5826543}" type="datetime1">
              <a:rPr lang="en-US" smtClean="0"/>
              <a:t>15.05.2025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71BB42-7265-404B-95B7-802E56ED9636}" type="datetime1">
              <a:rPr lang="en-US" smtClean="0"/>
              <a:t>15.05.2025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DE7FB-F7F7-40B0-9C2A-EB0FA0F7D8EA}" type="datetime1">
              <a:rPr lang="en-US" smtClean="0"/>
              <a:t>15.05.2025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473736-5C89-412D-9CB8-97E7D063BC6C}" type="datetime1">
              <a:rPr lang="en-US" smtClean="0"/>
              <a:t>15.05.2025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22BA4A-9D8E-48B8-A75D-7DB42EDC679D}" type="datetime1">
              <a:rPr lang="en-US" smtClean="0"/>
              <a:t>15.05.2025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8E5226-EDF6-4D38-B312-268BAD4C4CC3}" type="datetime1">
              <a:rPr lang="en-US" smtClean="0"/>
              <a:t>15.05.2025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olmaz.ozkan@ieu.edu.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kademik.yok.gov.tr/AkademikAram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4691" y="1209965"/>
            <a:ext cx="7879312" cy="3379620"/>
          </a:xfrm>
        </p:spPr>
        <p:txBody>
          <a:bodyPr/>
          <a:lstStyle/>
          <a:p>
            <a:pPr algn="ctr"/>
            <a:r>
              <a:rPr lang="tr-TR" b="1" dirty="0" smtClean="0">
                <a:solidFill>
                  <a:schemeClr val="accent1">
                    <a:lumMod val="75000"/>
                  </a:schemeClr>
                </a:solidFill>
              </a:rPr>
              <a:t>GCRIS</a:t>
            </a:r>
            <a:r>
              <a:rPr lang="tr-TR" dirty="0" smtClean="0">
                <a:solidFill>
                  <a:schemeClr val="accent1">
                    <a:lumMod val="75000"/>
                  </a:schemeClr>
                </a:solidFill>
              </a:rPr>
              <a:t> </a:t>
            </a:r>
            <a:br>
              <a:rPr lang="tr-TR" dirty="0" smtClean="0">
                <a:solidFill>
                  <a:schemeClr val="accent1">
                    <a:lumMod val="75000"/>
                  </a:schemeClr>
                </a:solidFill>
              </a:rPr>
            </a:br>
            <a:r>
              <a:rPr lang="tr-TR" dirty="0" smtClean="0">
                <a:solidFill>
                  <a:schemeClr val="accent1">
                    <a:lumMod val="75000"/>
                  </a:schemeClr>
                </a:solidFill>
              </a:rPr>
              <a:t>GUIDE FOR ENTERING AND EDITING RESEARCHER PROFILE</a:t>
            </a:r>
            <a:endParaRPr lang="en-US" dirty="0">
              <a:solidFill>
                <a:schemeClr val="accent1">
                  <a:lumMod val="75000"/>
                </a:schemeClr>
              </a:solidFill>
            </a:endParaRPr>
          </a:p>
        </p:txBody>
      </p:sp>
      <p:sp>
        <p:nvSpPr>
          <p:cNvPr id="3" name="Subtitle 2"/>
          <p:cNvSpPr>
            <a:spLocks noGrp="1"/>
          </p:cNvSpPr>
          <p:nvPr>
            <p:ph type="subTitle" idx="1"/>
          </p:nvPr>
        </p:nvSpPr>
        <p:spPr>
          <a:xfrm>
            <a:off x="1471660" y="4790801"/>
            <a:ext cx="7766936" cy="1096899"/>
          </a:xfrm>
        </p:spPr>
        <p:txBody>
          <a:bodyPr/>
          <a:lstStyle/>
          <a:p>
            <a:endParaRPr lang="en-US" dirty="0"/>
          </a:p>
        </p:txBody>
      </p:sp>
      <p:sp>
        <p:nvSpPr>
          <p:cNvPr id="4" name="Date Placeholder 3"/>
          <p:cNvSpPr>
            <a:spLocks noGrp="1"/>
          </p:cNvSpPr>
          <p:nvPr>
            <p:ph type="dt" sz="half" idx="10"/>
          </p:nvPr>
        </p:nvSpPr>
        <p:spPr/>
        <p:txBody>
          <a:bodyPr/>
          <a:lstStyle/>
          <a:p>
            <a:fld id="{ACB28A76-9D6A-4829-B682-7241E4FCA872}"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857686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499070" y="425513"/>
            <a:ext cx="11147822" cy="4771176"/>
          </a:xfrm>
          <a:prstGeom prst="rect">
            <a:avLst/>
          </a:prstGeom>
        </p:spPr>
      </p:pic>
      <p:sp>
        <p:nvSpPr>
          <p:cNvPr id="4" name="Date Placeholder 3"/>
          <p:cNvSpPr>
            <a:spLocks noGrp="1"/>
          </p:cNvSpPr>
          <p:nvPr>
            <p:ph type="dt" sz="half" idx="10"/>
          </p:nvPr>
        </p:nvSpPr>
        <p:spPr/>
        <p:txBody>
          <a:bodyPr/>
          <a:lstStyle/>
          <a:p>
            <a:fld id="{ABBAD479-12BB-4C2E-B096-F4FD76D3A823}"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
        <p:nvSpPr>
          <p:cNvPr id="7" name="TextBox 6"/>
          <p:cNvSpPr txBox="1"/>
          <p:nvPr/>
        </p:nvSpPr>
        <p:spPr>
          <a:xfrm>
            <a:off x="5293194" y="2114487"/>
            <a:ext cx="2400016" cy="369332"/>
          </a:xfrm>
          <a:prstGeom prst="rect">
            <a:avLst/>
          </a:prstGeom>
          <a:noFill/>
        </p:spPr>
        <p:txBody>
          <a:bodyPr wrap="none" rtlCol="0">
            <a:spAutoFit/>
          </a:bodyPr>
          <a:lstStyle/>
          <a:p>
            <a:r>
              <a:rPr lang="en-US" dirty="0" smtClean="0">
                <a:solidFill>
                  <a:srgbClr val="FF0000"/>
                </a:solidFill>
              </a:rPr>
              <a:t>Right click the name</a:t>
            </a:r>
            <a:r>
              <a:rPr lang="tr-TR" dirty="0" smtClean="0">
                <a:solidFill>
                  <a:srgbClr val="FF0000"/>
                </a:solidFill>
              </a:rPr>
              <a:t>.</a:t>
            </a:r>
            <a:endParaRPr lang="en-US" dirty="0">
              <a:solidFill>
                <a:srgbClr val="FF0000"/>
              </a:solidFill>
            </a:endParaRPr>
          </a:p>
        </p:txBody>
      </p:sp>
      <p:sp>
        <p:nvSpPr>
          <p:cNvPr id="8" name="TextBox 7"/>
          <p:cNvSpPr txBox="1"/>
          <p:nvPr/>
        </p:nvSpPr>
        <p:spPr>
          <a:xfrm>
            <a:off x="5073737" y="5249693"/>
            <a:ext cx="2754280" cy="369332"/>
          </a:xfrm>
          <a:prstGeom prst="rect">
            <a:avLst/>
          </a:prstGeom>
          <a:noFill/>
        </p:spPr>
        <p:txBody>
          <a:bodyPr wrap="none" rtlCol="0">
            <a:spAutoFit/>
          </a:bodyPr>
          <a:lstStyle/>
          <a:p>
            <a:r>
              <a:rPr lang="en-US" dirty="0" smtClean="0">
                <a:solidFill>
                  <a:srgbClr val="FF0000"/>
                </a:solidFill>
              </a:rPr>
              <a:t>Click the Inspect button</a:t>
            </a:r>
            <a:r>
              <a:rPr lang="tr-TR" dirty="0" smtClean="0">
                <a:solidFill>
                  <a:srgbClr val="FF0000"/>
                </a:solidFill>
              </a:rPr>
              <a:t>.</a:t>
            </a:r>
            <a:endParaRPr lang="en-US" dirty="0">
              <a:solidFill>
                <a:srgbClr val="FF0000"/>
              </a:solidFill>
            </a:endParaRPr>
          </a:p>
        </p:txBody>
      </p:sp>
      <p:cxnSp>
        <p:nvCxnSpPr>
          <p:cNvPr id="11" name="Straight Arrow Connector 10"/>
          <p:cNvCxnSpPr/>
          <p:nvPr/>
        </p:nvCxnSpPr>
        <p:spPr>
          <a:xfrm flipH="1" flipV="1">
            <a:off x="5616946" y="5077374"/>
            <a:ext cx="456035" cy="2248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06566" y="4934139"/>
            <a:ext cx="610380" cy="262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55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ABBAD479-12BB-4C2E-B096-F4FD76D3A823}"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Picture 5"/>
          <p:cNvPicPr>
            <a:picLocks noChangeAspect="1"/>
          </p:cNvPicPr>
          <p:nvPr/>
        </p:nvPicPr>
        <p:blipFill>
          <a:blip r:embed="rId2"/>
          <a:stretch>
            <a:fillRect/>
          </a:stretch>
        </p:blipFill>
        <p:spPr>
          <a:xfrm>
            <a:off x="92879" y="2009869"/>
            <a:ext cx="10125545" cy="2611188"/>
          </a:xfrm>
          <a:prstGeom prst="rect">
            <a:avLst/>
          </a:prstGeom>
        </p:spPr>
      </p:pic>
      <p:sp>
        <p:nvSpPr>
          <p:cNvPr id="7" name="TextBox 6"/>
          <p:cNvSpPr txBox="1"/>
          <p:nvPr/>
        </p:nvSpPr>
        <p:spPr>
          <a:xfrm>
            <a:off x="4975668" y="2634559"/>
            <a:ext cx="4370107" cy="369332"/>
          </a:xfrm>
          <a:prstGeom prst="rect">
            <a:avLst/>
          </a:prstGeom>
          <a:noFill/>
        </p:spPr>
        <p:txBody>
          <a:bodyPr wrap="none" rtlCol="0">
            <a:spAutoFit/>
          </a:bodyPr>
          <a:lstStyle/>
          <a:p>
            <a:r>
              <a:rPr lang="en-US" dirty="0" smtClean="0">
                <a:solidFill>
                  <a:srgbClr val="FF0000"/>
                </a:solidFill>
              </a:rPr>
              <a:t>Copy the ID number in the </a:t>
            </a:r>
            <a:r>
              <a:rPr lang="en-US" dirty="0" err="1" smtClean="0">
                <a:solidFill>
                  <a:srgbClr val="FF0000"/>
                </a:solidFill>
              </a:rPr>
              <a:t>href</a:t>
            </a:r>
            <a:r>
              <a:rPr lang="en-US" dirty="0" smtClean="0">
                <a:solidFill>
                  <a:srgbClr val="FF0000"/>
                </a:solidFill>
              </a:rPr>
              <a:t> section</a:t>
            </a:r>
            <a:r>
              <a:rPr lang="tr-TR" dirty="0" smtClean="0">
                <a:solidFill>
                  <a:srgbClr val="FF0000"/>
                </a:solidFill>
              </a:rPr>
              <a:t>. </a:t>
            </a:r>
            <a:endParaRPr lang="en-US" dirty="0">
              <a:solidFill>
                <a:srgbClr val="FF0000"/>
              </a:solidFill>
            </a:endParaRPr>
          </a:p>
        </p:txBody>
      </p:sp>
      <p:cxnSp>
        <p:nvCxnSpPr>
          <p:cNvPr id="9" name="Straight Arrow Connector 8"/>
          <p:cNvCxnSpPr/>
          <p:nvPr/>
        </p:nvCxnSpPr>
        <p:spPr>
          <a:xfrm>
            <a:off x="7831248" y="2969537"/>
            <a:ext cx="506994" cy="1991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88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YOK ID</a:t>
            </a:r>
            <a:endParaRPr lang="en-US" dirty="0"/>
          </a:p>
        </p:txBody>
      </p:sp>
      <p:pic>
        <p:nvPicPr>
          <p:cNvPr id="6" name="Content Placeholder 5"/>
          <p:cNvPicPr>
            <a:picLocks noGrp="1" noChangeAspect="1"/>
          </p:cNvPicPr>
          <p:nvPr>
            <p:ph idx="1"/>
          </p:nvPr>
        </p:nvPicPr>
        <p:blipFill>
          <a:blip r:embed="rId2"/>
          <a:stretch>
            <a:fillRect/>
          </a:stretch>
        </p:blipFill>
        <p:spPr>
          <a:xfrm>
            <a:off x="758815" y="2035469"/>
            <a:ext cx="8244912" cy="4063565"/>
          </a:xfrm>
          <a:prstGeom prst="rect">
            <a:avLst/>
          </a:prstGeom>
        </p:spPr>
      </p:pic>
      <p:sp>
        <p:nvSpPr>
          <p:cNvPr id="4" name="Date Placeholder 3"/>
          <p:cNvSpPr>
            <a:spLocks noGrp="1"/>
          </p:cNvSpPr>
          <p:nvPr>
            <p:ph type="dt" sz="half" idx="10"/>
          </p:nvPr>
        </p:nvSpPr>
        <p:spPr/>
        <p:txBody>
          <a:bodyPr/>
          <a:lstStyle/>
          <a:p>
            <a:fld id="{ABBAD479-12BB-4C2E-B096-F4FD76D3A823}"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
        <p:nvSpPr>
          <p:cNvPr id="7" name="Rectangle 6"/>
          <p:cNvSpPr/>
          <p:nvPr/>
        </p:nvSpPr>
        <p:spPr>
          <a:xfrm>
            <a:off x="7070756" y="4671588"/>
            <a:ext cx="1046316" cy="1358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161217" y="4275022"/>
            <a:ext cx="488888" cy="3440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78103" y="3967569"/>
            <a:ext cx="4965997" cy="369332"/>
          </a:xfrm>
          <a:prstGeom prst="rect">
            <a:avLst/>
          </a:prstGeom>
          <a:noFill/>
        </p:spPr>
        <p:txBody>
          <a:bodyPr wrap="square" rtlCol="0">
            <a:spAutoFit/>
          </a:bodyPr>
          <a:lstStyle/>
          <a:p>
            <a:r>
              <a:rPr lang="en-US" dirty="0" smtClean="0">
                <a:solidFill>
                  <a:srgbClr val="FF0000"/>
                </a:solidFill>
              </a:rPr>
              <a:t>Paste the ID number in this field.</a:t>
            </a:r>
            <a:endParaRPr lang="en-US" dirty="0">
              <a:solidFill>
                <a:srgbClr val="FF0000"/>
              </a:solidFill>
            </a:endParaRPr>
          </a:p>
        </p:txBody>
      </p:sp>
    </p:spTree>
    <p:extLst>
      <p:ext uri="{BB962C8B-B14F-4D97-AF65-F5344CB8AC3E}">
        <p14:creationId xmlns:p14="http://schemas.microsoft.com/office/powerpoint/2010/main" val="3995474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Education Info</a:t>
            </a:r>
            <a:endParaRPr lang="en-US" dirty="0"/>
          </a:p>
        </p:txBody>
      </p:sp>
      <p:pic>
        <p:nvPicPr>
          <p:cNvPr id="6" name="Content Placeholder 5"/>
          <p:cNvPicPr>
            <a:picLocks noGrp="1" noChangeAspect="1"/>
          </p:cNvPicPr>
          <p:nvPr>
            <p:ph idx="1"/>
          </p:nvPr>
        </p:nvPicPr>
        <p:blipFill>
          <a:blip r:embed="rId2"/>
          <a:stretch>
            <a:fillRect/>
          </a:stretch>
        </p:blipFill>
        <p:spPr>
          <a:xfrm>
            <a:off x="752831" y="1234085"/>
            <a:ext cx="6132969" cy="5172402"/>
          </a:xfrm>
          <a:prstGeom prst="rect">
            <a:avLst/>
          </a:prstGeom>
        </p:spPr>
      </p:pic>
      <p:sp>
        <p:nvSpPr>
          <p:cNvPr id="4" name="Date Placeholder 3"/>
          <p:cNvSpPr>
            <a:spLocks noGrp="1"/>
          </p:cNvSpPr>
          <p:nvPr>
            <p:ph type="dt" sz="half" idx="10"/>
          </p:nvPr>
        </p:nvSpPr>
        <p:spPr/>
        <p:txBody>
          <a:bodyPr/>
          <a:lstStyle/>
          <a:p>
            <a:fld id="{ABBAD479-12BB-4C2E-B096-F4FD76D3A823}"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7" name="Picture 6"/>
          <p:cNvPicPr>
            <a:picLocks noChangeAspect="1"/>
          </p:cNvPicPr>
          <p:nvPr/>
        </p:nvPicPr>
        <p:blipFill>
          <a:blip r:embed="rId3"/>
          <a:stretch>
            <a:fillRect/>
          </a:stretch>
        </p:blipFill>
        <p:spPr>
          <a:xfrm>
            <a:off x="1268905" y="2739693"/>
            <a:ext cx="5457825" cy="1543050"/>
          </a:xfrm>
          <a:prstGeom prst="rect">
            <a:avLst/>
          </a:prstGeom>
        </p:spPr>
      </p:pic>
      <p:pic>
        <p:nvPicPr>
          <p:cNvPr id="3" name="Picture 2"/>
          <p:cNvPicPr>
            <a:picLocks noChangeAspect="1"/>
          </p:cNvPicPr>
          <p:nvPr/>
        </p:nvPicPr>
        <p:blipFill>
          <a:blip r:embed="rId4"/>
          <a:stretch>
            <a:fillRect/>
          </a:stretch>
        </p:blipFill>
        <p:spPr>
          <a:xfrm>
            <a:off x="6764479" y="4054143"/>
            <a:ext cx="1069467" cy="228600"/>
          </a:xfrm>
          <a:prstGeom prst="rect">
            <a:avLst/>
          </a:prstGeom>
        </p:spPr>
      </p:pic>
      <p:sp>
        <p:nvSpPr>
          <p:cNvPr id="8" name="TextBox 7"/>
          <p:cNvSpPr txBox="1"/>
          <p:nvPr/>
        </p:nvSpPr>
        <p:spPr>
          <a:xfrm>
            <a:off x="4242188" y="5136101"/>
            <a:ext cx="5287224" cy="646331"/>
          </a:xfrm>
          <a:prstGeom prst="rect">
            <a:avLst/>
          </a:prstGeom>
          <a:noFill/>
          <a:ln>
            <a:solidFill>
              <a:srgbClr val="FF0000"/>
            </a:solidFill>
          </a:ln>
        </p:spPr>
        <p:txBody>
          <a:bodyPr wrap="square" rtlCol="0">
            <a:spAutoFit/>
          </a:bodyPr>
          <a:lstStyle/>
          <a:p>
            <a:r>
              <a:rPr lang="en-US" dirty="0" smtClean="0">
                <a:solidFill>
                  <a:srgbClr val="FF0000"/>
                </a:solidFill>
              </a:rPr>
              <a:t>To add education info,</a:t>
            </a:r>
            <a:r>
              <a:rPr lang="tr-TR" dirty="0" smtClean="0">
                <a:solidFill>
                  <a:srgbClr val="FF0000"/>
                </a:solidFill>
              </a:rPr>
              <a:t> </a:t>
            </a:r>
            <a:r>
              <a:rPr lang="en-US" dirty="0" smtClean="0">
                <a:solidFill>
                  <a:srgbClr val="FF0000"/>
                </a:solidFill>
              </a:rPr>
              <a:t>click + </a:t>
            </a:r>
            <a:r>
              <a:rPr lang="tr-TR" dirty="0" smtClean="0">
                <a:solidFill>
                  <a:srgbClr val="FF0000"/>
                </a:solidFill>
              </a:rPr>
              <a:t> </a:t>
            </a:r>
            <a:r>
              <a:rPr lang="en-US" dirty="0" smtClean="0">
                <a:solidFill>
                  <a:srgbClr val="FF0000"/>
                </a:solidFill>
              </a:rPr>
              <a:t>sign on the education button.</a:t>
            </a:r>
            <a:endParaRPr lang="en-US" dirty="0">
              <a:solidFill>
                <a:srgbClr val="FF0000"/>
              </a:solidFill>
            </a:endParaRPr>
          </a:p>
        </p:txBody>
      </p:sp>
      <p:sp>
        <p:nvSpPr>
          <p:cNvPr id="9" name="Rectangle 8"/>
          <p:cNvSpPr/>
          <p:nvPr/>
        </p:nvSpPr>
        <p:spPr>
          <a:xfrm>
            <a:off x="7175616" y="5136101"/>
            <a:ext cx="238934" cy="287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64479" y="3422211"/>
            <a:ext cx="4771819" cy="369332"/>
          </a:xfrm>
          <a:prstGeom prst="rect">
            <a:avLst/>
          </a:prstGeom>
          <a:noFill/>
        </p:spPr>
        <p:txBody>
          <a:bodyPr wrap="square" rtlCol="0">
            <a:spAutoFit/>
          </a:bodyPr>
          <a:lstStyle/>
          <a:p>
            <a:r>
              <a:rPr lang="en-US" dirty="0" smtClean="0">
                <a:solidFill>
                  <a:srgbClr val="FF0000"/>
                </a:solidFill>
              </a:rPr>
              <a:t>Click the Save Changes button.</a:t>
            </a:r>
            <a:endParaRPr lang="en-US" dirty="0"/>
          </a:p>
        </p:txBody>
      </p:sp>
      <p:sp>
        <p:nvSpPr>
          <p:cNvPr id="14" name="TextBox 13"/>
          <p:cNvSpPr txBox="1"/>
          <p:nvPr/>
        </p:nvSpPr>
        <p:spPr>
          <a:xfrm>
            <a:off x="5553560" y="2430481"/>
            <a:ext cx="3720442" cy="646331"/>
          </a:xfrm>
          <a:prstGeom prst="rect">
            <a:avLst/>
          </a:prstGeom>
          <a:noFill/>
        </p:spPr>
        <p:txBody>
          <a:bodyPr wrap="square" rtlCol="0">
            <a:spAutoFit/>
          </a:bodyPr>
          <a:lstStyle/>
          <a:p>
            <a:r>
              <a:rPr lang="en-US" dirty="0" smtClean="0">
                <a:solidFill>
                  <a:srgbClr val="FF0000"/>
                </a:solidFill>
              </a:rPr>
              <a:t>Fill in the education info.</a:t>
            </a:r>
          </a:p>
          <a:p>
            <a:r>
              <a:rPr lang="en-US" dirty="0" smtClean="0">
                <a:solidFill>
                  <a:srgbClr val="FF0000"/>
                </a:solidFill>
              </a:rPr>
              <a:t>                   (e.g., 13-07-2001)</a:t>
            </a:r>
            <a:endParaRPr lang="en-US" dirty="0">
              <a:solidFill>
                <a:srgbClr val="FF0000"/>
              </a:solidFill>
            </a:endParaRPr>
          </a:p>
        </p:txBody>
      </p:sp>
    </p:spTree>
    <p:extLst>
      <p:ext uri="{BB962C8B-B14F-4D97-AF65-F5344CB8AC3E}">
        <p14:creationId xmlns:p14="http://schemas.microsoft.com/office/powerpoint/2010/main" val="1920316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61258" cy="1008185"/>
          </a:xfrm>
        </p:spPr>
        <p:txBody>
          <a:bodyPr>
            <a:normAutofit fontScale="90000"/>
          </a:bodyPr>
          <a:lstStyle/>
          <a:p>
            <a:r>
              <a:rPr lang="en-US" dirty="0" smtClean="0"/>
              <a:t>Creating </a:t>
            </a:r>
            <a:r>
              <a:rPr lang="en-US" dirty="0"/>
              <a:t>SCOPUS ID and </a:t>
            </a:r>
            <a:r>
              <a:rPr lang="en-US" dirty="0" err="1"/>
              <a:t>WoS</a:t>
            </a:r>
            <a:r>
              <a:rPr lang="en-US" dirty="0"/>
              <a:t> ID and Establishing ORCID </a:t>
            </a:r>
            <a:r>
              <a:rPr lang="tr-TR" dirty="0" smtClean="0"/>
              <a:t>Connection</a:t>
            </a:r>
            <a:endParaRPr lang="en-US" dirty="0"/>
          </a:p>
        </p:txBody>
      </p:sp>
      <p:sp>
        <p:nvSpPr>
          <p:cNvPr id="4" name="Date Placeholder 3"/>
          <p:cNvSpPr>
            <a:spLocks noGrp="1"/>
          </p:cNvSpPr>
          <p:nvPr>
            <p:ph type="dt" sz="half" idx="10"/>
          </p:nvPr>
        </p:nvSpPr>
        <p:spPr/>
        <p:txBody>
          <a:bodyPr/>
          <a:lstStyle/>
          <a:p>
            <a:fld id="{ABBAD479-12BB-4C2E-B096-F4FD76D3A823}"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8" name="Content Placeholder 7"/>
          <p:cNvSpPr>
            <a:spLocks noGrp="1"/>
          </p:cNvSpPr>
          <p:nvPr>
            <p:ph idx="1"/>
          </p:nvPr>
        </p:nvSpPr>
        <p:spPr/>
        <p:txBody>
          <a:bodyPr/>
          <a:lstStyle/>
          <a:p>
            <a:r>
              <a:rPr lang="en-US" dirty="0" smtClean="0"/>
              <a:t>All academics are required to create Scopus ID and </a:t>
            </a:r>
            <a:r>
              <a:rPr lang="en-US" dirty="0" err="1" smtClean="0"/>
              <a:t>WoS</a:t>
            </a:r>
            <a:r>
              <a:rPr lang="en-US" dirty="0" smtClean="0"/>
              <a:t> ID. If these IDs are already available, their ORCID connection must be established.</a:t>
            </a:r>
          </a:p>
          <a:p>
            <a:r>
              <a:rPr lang="en-US" dirty="0" smtClean="0"/>
              <a:t>If there is no previous record in Scopus or </a:t>
            </a:r>
            <a:r>
              <a:rPr lang="en-US" dirty="0" err="1" smtClean="0"/>
              <a:t>WoS</a:t>
            </a:r>
            <a:r>
              <a:rPr lang="en-US" dirty="0" smtClean="0"/>
              <a:t> for ORCID connection, click the Sign-In button for a one-time registration and click the «Connect to ORCID» to ensure a connection for all index publications.     </a:t>
            </a:r>
          </a:p>
          <a:p>
            <a:r>
              <a:rPr lang="en-US" dirty="0" smtClean="0"/>
              <a:t>Thus, publications will be visible in GCRIS regardless of the index they are included in.</a:t>
            </a:r>
            <a:endParaRPr lang="en-US" dirty="0"/>
          </a:p>
        </p:txBody>
      </p:sp>
    </p:spTree>
    <p:extLst>
      <p:ext uri="{BB962C8B-B14F-4D97-AF65-F5344CB8AC3E}">
        <p14:creationId xmlns:p14="http://schemas.microsoft.com/office/powerpoint/2010/main" val="182797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 any questions </a:t>
            </a:r>
            <a:br>
              <a:rPr lang="en-US" b="1" dirty="0" smtClean="0"/>
            </a:br>
            <a:endParaRPr lang="en-US" dirty="0"/>
          </a:p>
        </p:txBody>
      </p:sp>
      <p:sp>
        <p:nvSpPr>
          <p:cNvPr id="3" name="Content Placeholder 2"/>
          <p:cNvSpPr>
            <a:spLocks noGrp="1"/>
          </p:cNvSpPr>
          <p:nvPr>
            <p:ph idx="1"/>
          </p:nvPr>
        </p:nvSpPr>
        <p:spPr/>
        <p:txBody>
          <a:bodyPr/>
          <a:lstStyle/>
          <a:p>
            <a:pPr marL="0" indent="0" algn="ctr">
              <a:buNone/>
            </a:pPr>
            <a:endParaRPr lang="tr-TR" sz="2400" b="1" dirty="0" smtClean="0">
              <a:hlinkClick r:id="rId2"/>
            </a:endParaRPr>
          </a:p>
          <a:p>
            <a:pPr marL="0" indent="0" algn="ctr">
              <a:buNone/>
            </a:pPr>
            <a:endParaRPr lang="tr-TR" sz="2400" b="1" dirty="0">
              <a:hlinkClick r:id="rId2"/>
            </a:endParaRPr>
          </a:p>
          <a:p>
            <a:pPr marL="0" indent="0" algn="ctr">
              <a:buNone/>
            </a:pPr>
            <a:r>
              <a:rPr lang="en-US" sz="2400" b="1" dirty="0" smtClean="0"/>
              <a:t>Please send an e-mail to </a:t>
            </a:r>
            <a:r>
              <a:rPr lang="en-US" sz="2400" b="1" dirty="0" smtClean="0">
                <a:hlinkClick r:id="rId2"/>
              </a:rPr>
              <a:t>solmaz.ozkan@ieu.edu.tr</a:t>
            </a:r>
            <a:r>
              <a:rPr lang="en-US" sz="2400" b="1" dirty="0" smtClean="0"/>
              <a:t> </a:t>
            </a:r>
          </a:p>
          <a:p>
            <a:pPr marL="0" indent="0" algn="ctr">
              <a:buNone/>
            </a:pPr>
            <a:r>
              <a:rPr lang="en-US" sz="2400" b="1" dirty="0" smtClean="0"/>
              <a:t>or</a:t>
            </a:r>
          </a:p>
          <a:p>
            <a:pPr marL="0" indent="0" algn="ctr">
              <a:buNone/>
            </a:pPr>
            <a:r>
              <a:rPr lang="en-US" sz="2400" b="1" dirty="0" smtClean="0"/>
              <a:t>Call ext:8404.</a:t>
            </a:r>
          </a:p>
          <a:p>
            <a:pPr marL="0" indent="0" algn="ctr">
              <a:buNone/>
            </a:pPr>
            <a:endParaRPr lang="tr-TR" sz="2400" b="1" dirty="0" smtClean="0"/>
          </a:p>
          <a:p>
            <a:endParaRPr lang="tr-TR" dirty="0"/>
          </a:p>
          <a:p>
            <a:endParaRPr lang="en-US" dirty="0"/>
          </a:p>
        </p:txBody>
      </p:sp>
      <p:sp>
        <p:nvSpPr>
          <p:cNvPr id="4" name="Date Placeholder 3"/>
          <p:cNvSpPr>
            <a:spLocks noGrp="1"/>
          </p:cNvSpPr>
          <p:nvPr>
            <p:ph type="dt" sz="half" idx="10"/>
          </p:nvPr>
        </p:nvSpPr>
        <p:spPr/>
        <p:txBody>
          <a:bodyPr/>
          <a:lstStyle/>
          <a:p>
            <a:fld id="{ABBAD479-12BB-4C2E-B096-F4FD76D3A823}"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76317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86" y="337038"/>
            <a:ext cx="10462846" cy="533400"/>
          </a:xfrm>
        </p:spPr>
        <p:txBody>
          <a:bodyPr>
            <a:normAutofit/>
          </a:bodyPr>
          <a:lstStyle/>
          <a:p>
            <a:pPr algn="ctr"/>
            <a:r>
              <a:rPr lang="en-US" sz="2400" dirty="0">
                <a:solidFill>
                  <a:schemeClr val="tx1">
                    <a:lumMod val="85000"/>
                    <a:lumOff val="15000"/>
                  </a:schemeClr>
                </a:solidFill>
              </a:rPr>
              <a:t>The steps to log in to the IUE GCRIS Profile are as </a:t>
            </a:r>
            <a:r>
              <a:rPr lang="en-US" sz="2400" dirty="0" smtClean="0">
                <a:solidFill>
                  <a:schemeClr val="tx1">
                    <a:lumMod val="85000"/>
                    <a:lumOff val="15000"/>
                  </a:schemeClr>
                </a:solidFill>
              </a:rPr>
              <a:t>follows:</a:t>
            </a:r>
            <a:endParaRPr lang="en-US" sz="2400" dirty="0">
              <a:solidFill>
                <a:schemeClr val="tx1">
                  <a:lumMod val="85000"/>
                  <a:lumOff val="15000"/>
                </a:schemeClr>
              </a:solidFill>
            </a:endParaRPr>
          </a:p>
        </p:txBody>
      </p:sp>
      <p:sp>
        <p:nvSpPr>
          <p:cNvPr id="3" name="Content Placeholder 2"/>
          <p:cNvSpPr>
            <a:spLocks noGrp="1"/>
          </p:cNvSpPr>
          <p:nvPr>
            <p:ph idx="1"/>
          </p:nvPr>
        </p:nvSpPr>
        <p:spPr>
          <a:xfrm>
            <a:off x="589409" y="939538"/>
            <a:ext cx="9099713" cy="723448"/>
          </a:xfrm>
        </p:spPr>
        <p:txBody>
          <a:bodyPr>
            <a:normAutofit/>
          </a:bodyPr>
          <a:lstStyle/>
          <a:p>
            <a:pPr marL="0" indent="0">
              <a:buNone/>
            </a:pPr>
            <a:r>
              <a:rPr lang="tr-TR" b="1" dirty="0" smtClean="0"/>
              <a:t>Step </a:t>
            </a:r>
            <a:r>
              <a:rPr lang="en-US" b="1" dirty="0" smtClean="0"/>
              <a:t>1: </a:t>
            </a:r>
            <a:r>
              <a:rPr lang="en-US" dirty="0" smtClean="0"/>
              <a:t>After logging in to</a:t>
            </a:r>
            <a:r>
              <a:rPr lang="tr-TR" dirty="0" smtClean="0"/>
              <a:t> </a:t>
            </a:r>
            <a:r>
              <a:rPr lang="en-US" b="1" u="sng" dirty="0" smtClean="0">
                <a:solidFill>
                  <a:srgbClr val="180CB4"/>
                </a:solidFill>
              </a:rPr>
              <a:t>IUE GCRIS </a:t>
            </a:r>
            <a:r>
              <a:rPr lang="en-US" dirty="0" smtClean="0">
                <a:solidFill>
                  <a:srgbClr val="180CB4"/>
                </a:solidFill>
              </a:rPr>
              <a:t>(https://gcris.ieu.edu.tr) </a:t>
            </a:r>
            <a:r>
              <a:rPr lang="en-US" dirty="0" smtClean="0"/>
              <a:t>address, click on the </a:t>
            </a:r>
            <a:r>
              <a:rPr lang="en-US" b="1" dirty="0" smtClean="0"/>
              <a:t>Login</a:t>
            </a:r>
            <a:r>
              <a:rPr lang="en-US" dirty="0" smtClean="0"/>
              <a:t> button at the top right of the screen and select the  </a:t>
            </a:r>
            <a:r>
              <a:rPr lang="en-US" b="1" dirty="0" smtClean="0"/>
              <a:t>My GCRIS Archive </a:t>
            </a:r>
            <a:r>
              <a:rPr lang="en-US" dirty="0" smtClean="0"/>
              <a:t>option.</a:t>
            </a:r>
            <a:endParaRPr lang="en-US" dirty="0"/>
          </a:p>
        </p:txBody>
      </p:sp>
      <p:sp>
        <p:nvSpPr>
          <p:cNvPr id="4" name="Date Placeholder 3"/>
          <p:cNvSpPr>
            <a:spLocks noGrp="1"/>
          </p:cNvSpPr>
          <p:nvPr>
            <p:ph type="dt" sz="half" idx="10"/>
          </p:nvPr>
        </p:nvSpPr>
        <p:spPr/>
        <p:txBody>
          <a:bodyPr/>
          <a:lstStyle/>
          <a:p>
            <a:fld id="{D823D012-6239-47C8-B742-A127CC7B0D04}"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Picture 5"/>
          <p:cNvPicPr>
            <a:picLocks noChangeAspect="1"/>
          </p:cNvPicPr>
          <p:nvPr/>
        </p:nvPicPr>
        <p:blipFill>
          <a:blip r:embed="rId3"/>
          <a:stretch>
            <a:fillRect/>
          </a:stretch>
        </p:blipFill>
        <p:spPr>
          <a:xfrm>
            <a:off x="589410" y="1690409"/>
            <a:ext cx="9867762" cy="4446621"/>
          </a:xfrm>
          <a:prstGeom prst="rect">
            <a:avLst/>
          </a:prstGeom>
        </p:spPr>
      </p:pic>
    </p:spTree>
    <p:extLst>
      <p:ext uri="{BB962C8B-B14F-4D97-AF65-F5344CB8AC3E}">
        <p14:creationId xmlns:p14="http://schemas.microsoft.com/office/powerpoint/2010/main" val="2190496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1" y="350453"/>
            <a:ext cx="9539329" cy="1364047"/>
          </a:xfrm>
        </p:spPr>
        <p:txBody>
          <a:bodyPr>
            <a:normAutofit fontScale="85000" lnSpcReduction="20000"/>
          </a:bodyPr>
          <a:lstStyle/>
          <a:p>
            <a:pPr marL="0" indent="0">
              <a:buNone/>
            </a:pPr>
            <a:r>
              <a:rPr lang="tr-TR" b="1" dirty="0" smtClean="0"/>
              <a:t>Step 2</a:t>
            </a:r>
            <a:r>
              <a:rPr lang="en-US" b="1" dirty="0" smtClean="0"/>
              <a:t>:</a:t>
            </a:r>
            <a:r>
              <a:rPr lang="en-US" b="1" dirty="0"/>
              <a:t> </a:t>
            </a:r>
            <a:r>
              <a:rPr lang="en-US" dirty="0" smtClean="0"/>
              <a:t>A </a:t>
            </a:r>
            <a:r>
              <a:rPr lang="en-US" dirty="0"/>
              <a:t>page with two options asking for username and password information will appear on the screen. You can login to the profile page using either of the two options.</a:t>
            </a:r>
            <a:r>
              <a:rPr lang="tr-TR" dirty="0" smtClean="0"/>
              <a:t> </a:t>
            </a:r>
          </a:p>
          <a:p>
            <a:pPr marL="0" indent="0">
              <a:buNone/>
            </a:pPr>
            <a:r>
              <a:rPr lang="en-US" dirty="0" smtClean="0"/>
              <a:t>For both options, </a:t>
            </a:r>
            <a:r>
              <a:rPr lang="en-US" u="sng" dirty="0" smtClean="0"/>
              <a:t>username</a:t>
            </a:r>
            <a:r>
              <a:rPr lang="en-US" dirty="0" smtClean="0"/>
              <a:t> (name.lastname@ieu.edu.tr) and </a:t>
            </a:r>
            <a:r>
              <a:rPr lang="en-US" u="sng" dirty="0" smtClean="0"/>
              <a:t>password</a:t>
            </a:r>
            <a:r>
              <a:rPr lang="tr-TR" u="sng" dirty="0" smtClean="0"/>
              <a:t> </a:t>
            </a:r>
            <a:r>
              <a:rPr lang="en-US" dirty="0"/>
              <a:t>information can be created from the forgot my password option</a:t>
            </a:r>
            <a:r>
              <a:rPr lang="en-US" dirty="0" smtClean="0"/>
              <a:t> </a:t>
            </a:r>
            <a:endParaRPr lang="en-US" dirty="0" smtClean="0"/>
          </a:p>
          <a:p>
            <a:pPr marL="0" indent="0">
              <a:buNone/>
            </a:pPr>
            <a:r>
              <a:rPr lang="en-US" dirty="0" smtClean="0"/>
              <a:t>You can change your password once you log in</a:t>
            </a:r>
            <a:r>
              <a:rPr lang="en-US" dirty="0" smtClean="0"/>
              <a:t>.</a:t>
            </a:r>
            <a:endParaRPr lang="tr-TR" dirty="0" smtClean="0"/>
          </a:p>
          <a:p>
            <a:pPr marL="0" indent="0">
              <a:buNone/>
            </a:pPr>
            <a:endParaRPr lang="en-US" dirty="0" smtClean="0"/>
          </a:p>
        </p:txBody>
      </p:sp>
      <p:sp>
        <p:nvSpPr>
          <p:cNvPr id="4" name="Date Placeholder 3"/>
          <p:cNvSpPr>
            <a:spLocks noGrp="1"/>
          </p:cNvSpPr>
          <p:nvPr>
            <p:ph type="dt" sz="half" idx="10"/>
          </p:nvPr>
        </p:nvSpPr>
        <p:spPr/>
        <p:txBody>
          <a:bodyPr/>
          <a:lstStyle/>
          <a:p>
            <a:fld id="{D823D012-6239-47C8-B742-A127CC7B0D04}"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7" name="Picture 6"/>
          <p:cNvPicPr>
            <a:picLocks noChangeAspect="1"/>
          </p:cNvPicPr>
          <p:nvPr/>
        </p:nvPicPr>
        <p:blipFill>
          <a:blip r:embed="rId3"/>
          <a:stretch>
            <a:fillRect/>
          </a:stretch>
        </p:blipFill>
        <p:spPr>
          <a:xfrm>
            <a:off x="668215" y="1714500"/>
            <a:ext cx="9970477" cy="4035669"/>
          </a:xfrm>
          <a:prstGeom prst="rect">
            <a:avLst/>
          </a:prstGeom>
        </p:spPr>
      </p:pic>
    </p:spTree>
    <p:extLst>
      <p:ext uri="{BB962C8B-B14F-4D97-AF65-F5344CB8AC3E}">
        <p14:creationId xmlns:p14="http://schemas.microsoft.com/office/powerpoint/2010/main" val="3486401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1" y="350453"/>
            <a:ext cx="9539329" cy="1364047"/>
          </a:xfrm>
        </p:spPr>
        <p:txBody>
          <a:bodyPr>
            <a:normAutofit/>
          </a:bodyPr>
          <a:lstStyle/>
          <a:p>
            <a:pPr marL="0" indent="0">
              <a:buNone/>
            </a:pPr>
            <a:r>
              <a:rPr lang="tr-TR" b="1" dirty="0" smtClean="0"/>
              <a:t>Step 3</a:t>
            </a:r>
            <a:r>
              <a:rPr lang="en-US" b="1" dirty="0" smtClean="0"/>
              <a:t>:</a:t>
            </a:r>
            <a:r>
              <a:rPr lang="en-US" b="1" dirty="0"/>
              <a:t> </a:t>
            </a:r>
            <a:r>
              <a:rPr lang="en-US" dirty="0" smtClean="0"/>
              <a:t>Click </a:t>
            </a:r>
            <a:r>
              <a:rPr lang="en-US" dirty="0"/>
              <a:t>on the My </a:t>
            </a:r>
            <a:r>
              <a:rPr lang="en-US" dirty="0" err="1"/>
              <a:t>Gcris</a:t>
            </a:r>
            <a:r>
              <a:rPr lang="en-US" dirty="0"/>
              <a:t> Archive field and display the "Researcher Profile Status" as public on the screen below. Click on the public button.</a:t>
            </a:r>
            <a:endParaRPr lang="tr-TR" dirty="0" smtClean="0"/>
          </a:p>
        </p:txBody>
      </p:sp>
      <p:sp>
        <p:nvSpPr>
          <p:cNvPr id="4" name="Date Placeholder 3"/>
          <p:cNvSpPr>
            <a:spLocks noGrp="1"/>
          </p:cNvSpPr>
          <p:nvPr>
            <p:ph type="dt" sz="half" idx="10"/>
          </p:nvPr>
        </p:nvSpPr>
        <p:spPr/>
        <p:txBody>
          <a:bodyPr/>
          <a:lstStyle/>
          <a:p>
            <a:fld id="{D823D012-6239-47C8-B742-A127CC7B0D04}"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2" name="Picture 1"/>
          <p:cNvPicPr>
            <a:picLocks noChangeAspect="1"/>
          </p:cNvPicPr>
          <p:nvPr/>
        </p:nvPicPr>
        <p:blipFill>
          <a:blip r:embed="rId3"/>
          <a:stretch>
            <a:fillRect/>
          </a:stretch>
        </p:blipFill>
        <p:spPr>
          <a:xfrm>
            <a:off x="598201" y="1714500"/>
            <a:ext cx="8744975" cy="2630258"/>
          </a:xfrm>
          <a:prstGeom prst="rect">
            <a:avLst/>
          </a:prstGeom>
        </p:spPr>
      </p:pic>
      <p:cxnSp>
        <p:nvCxnSpPr>
          <p:cNvPr id="8" name="Straight Arrow Connector 7"/>
          <p:cNvCxnSpPr/>
          <p:nvPr/>
        </p:nvCxnSpPr>
        <p:spPr>
          <a:xfrm flipH="1">
            <a:off x="5604095" y="2236877"/>
            <a:ext cx="1013988" cy="2172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66242" y="2118511"/>
            <a:ext cx="1602463" cy="5975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662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1" y="350453"/>
            <a:ext cx="9539329" cy="519985"/>
          </a:xfrm>
        </p:spPr>
        <p:txBody>
          <a:bodyPr>
            <a:normAutofit/>
          </a:bodyPr>
          <a:lstStyle/>
          <a:p>
            <a:pPr marL="0" indent="0">
              <a:buNone/>
            </a:pPr>
            <a:r>
              <a:rPr lang="tr-TR" b="1" dirty="0" smtClean="0"/>
              <a:t>Step 4</a:t>
            </a:r>
            <a:r>
              <a:rPr lang="en-US" b="1" dirty="0" smtClean="0"/>
              <a:t>:</a:t>
            </a:r>
            <a:r>
              <a:rPr lang="en-US" b="1" dirty="0"/>
              <a:t> </a:t>
            </a:r>
            <a:r>
              <a:rPr lang="en-US" dirty="0" smtClean="0"/>
              <a:t>Select </a:t>
            </a:r>
            <a:r>
              <a:rPr lang="en-US" dirty="0"/>
              <a:t>the "view your profile" option on the screen that </a:t>
            </a:r>
            <a:r>
              <a:rPr lang="en-US" dirty="0" smtClean="0"/>
              <a:t>opens</a:t>
            </a:r>
            <a:r>
              <a:rPr lang="tr-TR" dirty="0" smtClean="0"/>
              <a:t>.</a:t>
            </a:r>
          </a:p>
        </p:txBody>
      </p:sp>
      <p:sp>
        <p:nvSpPr>
          <p:cNvPr id="4" name="Date Placeholder 3"/>
          <p:cNvSpPr>
            <a:spLocks noGrp="1"/>
          </p:cNvSpPr>
          <p:nvPr>
            <p:ph type="dt" sz="half" idx="10"/>
          </p:nvPr>
        </p:nvSpPr>
        <p:spPr/>
        <p:txBody>
          <a:bodyPr/>
          <a:lstStyle/>
          <a:p>
            <a:fld id="{D823D012-6239-47C8-B742-A127CC7B0D04}"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2" name="Picture 1"/>
          <p:cNvPicPr>
            <a:picLocks noChangeAspect="1"/>
          </p:cNvPicPr>
          <p:nvPr/>
        </p:nvPicPr>
        <p:blipFill>
          <a:blip r:embed="rId3"/>
          <a:stretch>
            <a:fillRect/>
          </a:stretch>
        </p:blipFill>
        <p:spPr>
          <a:xfrm>
            <a:off x="1068571" y="1538287"/>
            <a:ext cx="8798467" cy="3578836"/>
          </a:xfrm>
          <a:prstGeom prst="rect">
            <a:avLst/>
          </a:prstGeom>
        </p:spPr>
      </p:pic>
      <p:sp>
        <p:nvSpPr>
          <p:cNvPr id="6" name="TextBox 5"/>
          <p:cNvSpPr txBox="1"/>
          <p:nvPr/>
        </p:nvSpPr>
        <p:spPr>
          <a:xfrm>
            <a:off x="4558865" y="4264182"/>
            <a:ext cx="4715137" cy="369332"/>
          </a:xfrm>
          <a:prstGeom prst="rect">
            <a:avLst/>
          </a:prstGeom>
          <a:noFill/>
        </p:spPr>
        <p:txBody>
          <a:bodyPr wrap="none" rtlCol="0">
            <a:spAutoFit/>
          </a:bodyPr>
          <a:lstStyle/>
          <a:p>
            <a:r>
              <a:rPr lang="tr-TR" dirty="0" smtClean="0">
                <a:solidFill>
                  <a:srgbClr val="FF0000"/>
                </a:solidFill>
              </a:rPr>
              <a:t>Profilinizi görüntüleyin butonuna tıklayınız</a:t>
            </a:r>
            <a:endParaRPr lang="en-US" dirty="0">
              <a:solidFill>
                <a:srgbClr val="FF0000"/>
              </a:solidFill>
            </a:endParaRPr>
          </a:p>
        </p:txBody>
      </p:sp>
    </p:spTree>
    <p:extLst>
      <p:ext uri="{BB962C8B-B14F-4D97-AF65-F5344CB8AC3E}">
        <p14:creationId xmlns:p14="http://schemas.microsoft.com/office/powerpoint/2010/main" val="2893481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1" y="350454"/>
            <a:ext cx="10207545" cy="1012354"/>
          </a:xfrm>
        </p:spPr>
        <p:txBody>
          <a:bodyPr>
            <a:normAutofit/>
          </a:bodyPr>
          <a:lstStyle/>
          <a:p>
            <a:pPr marL="0" indent="0">
              <a:buNone/>
            </a:pPr>
            <a:r>
              <a:rPr lang="tr-TR" sz="1500" b="1" dirty="0" smtClean="0"/>
              <a:t>Step 5: </a:t>
            </a:r>
            <a:r>
              <a:rPr lang="en-US" sz="1500" dirty="0" smtClean="0"/>
              <a:t>The researcher is directed to the page with information about their profile. Basic information about the researcher can be viewed here. At the same time, in addition to bibliometric analysis, it contains information such as scientific outputs in GCRIS, number of citations, field-weighted citation impact, thesis consultancy, projects carried out, educational status and biography.</a:t>
            </a:r>
          </a:p>
        </p:txBody>
      </p:sp>
      <p:sp>
        <p:nvSpPr>
          <p:cNvPr id="4" name="Date Placeholder 3"/>
          <p:cNvSpPr>
            <a:spLocks noGrp="1"/>
          </p:cNvSpPr>
          <p:nvPr>
            <p:ph type="dt" sz="half" idx="10"/>
          </p:nvPr>
        </p:nvSpPr>
        <p:spPr/>
        <p:txBody>
          <a:bodyPr/>
          <a:lstStyle/>
          <a:p>
            <a:fld id="{D823D012-6239-47C8-B742-A127CC7B0D04}"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9" name="Picture 8"/>
          <p:cNvPicPr>
            <a:picLocks noChangeAspect="1"/>
          </p:cNvPicPr>
          <p:nvPr/>
        </p:nvPicPr>
        <p:blipFill>
          <a:blip r:embed="rId3"/>
          <a:stretch>
            <a:fillRect/>
          </a:stretch>
        </p:blipFill>
        <p:spPr>
          <a:xfrm>
            <a:off x="802835" y="1362808"/>
            <a:ext cx="4335981" cy="5250502"/>
          </a:xfrm>
          <a:prstGeom prst="rect">
            <a:avLst/>
          </a:prstGeom>
        </p:spPr>
      </p:pic>
      <p:pic>
        <p:nvPicPr>
          <p:cNvPr id="10" name="Picture 9"/>
          <p:cNvPicPr>
            <a:picLocks noChangeAspect="1"/>
          </p:cNvPicPr>
          <p:nvPr/>
        </p:nvPicPr>
        <p:blipFill>
          <a:blip r:embed="rId4"/>
          <a:stretch>
            <a:fillRect/>
          </a:stretch>
        </p:blipFill>
        <p:spPr>
          <a:xfrm>
            <a:off x="5413971" y="1294472"/>
            <a:ext cx="4227969" cy="5318838"/>
          </a:xfrm>
          <a:prstGeom prst="rect">
            <a:avLst/>
          </a:prstGeom>
        </p:spPr>
      </p:pic>
    </p:spTree>
    <p:extLst>
      <p:ext uri="{BB962C8B-B14F-4D97-AF65-F5344CB8AC3E}">
        <p14:creationId xmlns:p14="http://schemas.microsoft.com/office/powerpoint/2010/main" val="2850670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1" y="350453"/>
            <a:ext cx="10207545" cy="335347"/>
          </a:xfrm>
        </p:spPr>
        <p:txBody>
          <a:bodyPr>
            <a:normAutofit/>
          </a:bodyPr>
          <a:lstStyle/>
          <a:p>
            <a:pPr marL="0" indent="0">
              <a:buNone/>
            </a:pPr>
            <a:r>
              <a:rPr lang="tr-TR" sz="1400" b="1" dirty="0" smtClean="0"/>
              <a:t>Step 6</a:t>
            </a:r>
            <a:r>
              <a:rPr lang="en-US" sz="1400" b="1" dirty="0" smtClean="0"/>
              <a:t>:</a:t>
            </a:r>
            <a:r>
              <a:rPr lang="en-US" sz="1400" b="1" dirty="0"/>
              <a:t> </a:t>
            </a:r>
            <a:r>
              <a:rPr lang="en-US" sz="1400" b="1" dirty="0" smtClean="0"/>
              <a:t>GCRIS Researcher Profile Editing Steps</a:t>
            </a:r>
          </a:p>
        </p:txBody>
      </p:sp>
      <p:sp>
        <p:nvSpPr>
          <p:cNvPr id="4" name="Date Placeholder 3"/>
          <p:cNvSpPr>
            <a:spLocks noGrp="1"/>
          </p:cNvSpPr>
          <p:nvPr>
            <p:ph type="dt" sz="half" idx="10"/>
          </p:nvPr>
        </p:nvSpPr>
        <p:spPr/>
        <p:txBody>
          <a:bodyPr/>
          <a:lstStyle/>
          <a:p>
            <a:fld id="{D823D012-6239-47C8-B742-A127CC7B0D04}"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Content Placeholder 2"/>
          <p:cNvSpPr txBox="1">
            <a:spLocks/>
          </p:cNvSpPr>
          <p:nvPr/>
        </p:nvSpPr>
        <p:spPr>
          <a:xfrm>
            <a:off x="310986" y="2321992"/>
            <a:ext cx="9940846" cy="378866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200" dirty="0" smtClean="0"/>
              <a:t>A Researcher Data Form opens with fields to be filled in for the researcher. The fields labeled in red on this page are mandatory fields, which take values from the CERIF semantics with a link to the metadata. There are various edits that the researcher can make here. The researcher fills in the following data here;</a:t>
            </a:r>
          </a:p>
          <a:p>
            <a:r>
              <a:rPr lang="en-US" sz="1200" dirty="0" smtClean="0"/>
              <a:t>Different spellings of their name,</a:t>
            </a:r>
          </a:p>
          <a:p>
            <a:r>
              <a:rPr lang="en-US" sz="1200" dirty="0" smtClean="0"/>
              <a:t>Institution, department information,</a:t>
            </a:r>
          </a:p>
          <a:p>
            <a:r>
              <a:rPr lang="en-US" sz="1200" dirty="0" smtClean="0"/>
              <a:t>Information on their own website, e-mail address,</a:t>
            </a:r>
          </a:p>
          <a:p>
            <a:r>
              <a:rPr lang="en-US" sz="1200" dirty="0" smtClean="0"/>
              <a:t>ORC-ID, Scopus Author ID, </a:t>
            </a:r>
            <a:r>
              <a:rPr lang="en-US" sz="1200" dirty="0" err="1" smtClean="0"/>
              <a:t>WoS</a:t>
            </a:r>
            <a:r>
              <a:rPr lang="en-US" sz="1200" dirty="0" smtClean="0"/>
              <a:t> Researcher ID and Google Scholar links,</a:t>
            </a:r>
          </a:p>
          <a:p>
            <a:r>
              <a:rPr lang="en-US" sz="1200" dirty="0" smtClean="0"/>
              <a:t>Institutions they worked for,</a:t>
            </a:r>
          </a:p>
          <a:p>
            <a:r>
              <a:rPr lang="en-US" sz="1200" dirty="0" smtClean="0"/>
              <a:t>Education details (Day-Month-Year)</a:t>
            </a:r>
          </a:p>
          <a:p>
            <a:r>
              <a:rPr lang="en-US" sz="1200" dirty="0" smtClean="0"/>
              <a:t>If there are additions to their biography, they can update these additions.</a:t>
            </a:r>
          </a:p>
          <a:p>
            <a:r>
              <a:rPr lang="en-US" sz="1200" dirty="0" smtClean="0"/>
              <a:t>Each field to be filled in here will increase the visibility of the researcher profile and the accessibility of publications; therefore, it will contribute to the citation of publications and the visibility of the institution.</a:t>
            </a:r>
          </a:p>
          <a:p>
            <a:r>
              <a:rPr lang="en-US" sz="1200" dirty="0" smtClean="0"/>
              <a:t>After the edits and additions in the relevant fields are made, the profile is updated by clicking the "Save Changes" button at the bottom right of the screen.</a:t>
            </a:r>
          </a:p>
        </p:txBody>
      </p:sp>
      <p:pic>
        <p:nvPicPr>
          <p:cNvPr id="7" name="Picture 6"/>
          <p:cNvPicPr>
            <a:picLocks noChangeAspect="1"/>
          </p:cNvPicPr>
          <p:nvPr/>
        </p:nvPicPr>
        <p:blipFill>
          <a:blip r:embed="rId3"/>
          <a:stretch>
            <a:fillRect/>
          </a:stretch>
        </p:blipFill>
        <p:spPr>
          <a:xfrm>
            <a:off x="824561" y="638090"/>
            <a:ext cx="6155661" cy="1621954"/>
          </a:xfrm>
          <a:prstGeom prst="rect">
            <a:avLst/>
          </a:prstGeom>
          <a:solidFill>
            <a:srgbClr val="FF0000"/>
          </a:solidFill>
        </p:spPr>
      </p:pic>
      <p:sp>
        <p:nvSpPr>
          <p:cNvPr id="11" name="Down Arrow 10"/>
          <p:cNvSpPr/>
          <p:nvPr/>
        </p:nvSpPr>
        <p:spPr>
          <a:xfrm rot="12243788">
            <a:off x="5270190" y="999666"/>
            <a:ext cx="212718" cy="37331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56253" y="1317515"/>
            <a:ext cx="4151121" cy="646331"/>
          </a:xfrm>
          <a:prstGeom prst="rect">
            <a:avLst/>
          </a:prstGeom>
          <a:noFill/>
        </p:spPr>
        <p:txBody>
          <a:bodyPr wrap="square" rtlCol="0">
            <a:spAutoFit/>
          </a:bodyPr>
          <a:lstStyle/>
          <a:p>
            <a:r>
              <a:rPr lang="en-US" dirty="0" smtClean="0">
                <a:solidFill>
                  <a:srgbClr val="FF0000"/>
                </a:solidFill>
              </a:rPr>
              <a:t>Click </a:t>
            </a:r>
            <a:r>
              <a:rPr lang="en-US" dirty="0">
                <a:solidFill>
                  <a:srgbClr val="FF0000"/>
                </a:solidFill>
              </a:rPr>
              <a:t>on the Edit Researcher page button.</a:t>
            </a:r>
          </a:p>
        </p:txBody>
      </p:sp>
    </p:spTree>
    <p:extLst>
      <p:ext uri="{BB962C8B-B14F-4D97-AF65-F5344CB8AC3E}">
        <p14:creationId xmlns:p14="http://schemas.microsoft.com/office/powerpoint/2010/main" val="3374939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23D012-6239-47C8-B742-A127CC7B0D04}"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
        <p:nvSpPr>
          <p:cNvPr id="8" name="Content Placeholder 2"/>
          <p:cNvSpPr txBox="1">
            <a:spLocks/>
          </p:cNvSpPr>
          <p:nvPr/>
        </p:nvSpPr>
        <p:spPr>
          <a:xfrm>
            <a:off x="310986" y="2321992"/>
            <a:ext cx="9940846" cy="37886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tr-TR" sz="1200" dirty="0" smtClean="0"/>
          </a:p>
        </p:txBody>
      </p:sp>
      <p:pic>
        <p:nvPicPr>
          <p:cNvPr id="3" name="Picture 2"/>
          <p:cNvPicPr>
            <a:picLocks noChangeAspect="1"/>
          </p:cNvPicPr>
          <p:nvPr/>
        </p:nvPicPr>
        <p:blipFill>
          <a:blip r:embed="rId3"/>
          <a:stretch>
            <a:fillRect/>
          </a:stretch>
        </p:blipFill>
        <p:spPr>
          <a:xfrm>
            <a:off x="1635239" y="0"/>
            <a:ext cx="7427280" cy="6453562"/>
          </a:xfrm>
          <a:prstGeom prst="rect">
            <a:avLst/>
          </a:prstGeom>
        </p:spPr>
      </p:pic>
      <p:sp>
        <p:nvSpPr>
          <p:cNvPr id="2" name="TextBox 1"/>
          <p:cNvSpPr txBox="1"/>
          <p:nvPr/>
        </p:nvSpPr>
        <p:spPr>
          <a:xfrm>
            <a:off x="3045797" y="6037155"/>
            <a:ext cx="3550972" cy="369332"/>
          </a:xfrm>
          <a:prstGeom prst="rect">
            <a:avLst/>
          </a:prstGeom>
          <a:noFill/>
        </p:spPr>
        <p:txBody>
          <a:bodyPr wrap="none" rtlCol="0">
            <a:spAutoFit/>
          </a:bodyPr>
          <a:lstStyle/>
          <a:p>
            <a:r>
              <a:rPr lang="tr-TR" dirty="0" smtClean="0">
                <a:solidFill>
                  <a:srgbClr val="FF0000"/>
                </a:solidFill>
              </a:rPr>
              <a:t>C</a:t>
            </a:r>
            <a:r>
              <a:rPr lang="en-US" dirty="0" smtClean="0">
                <a:solidFill>
                  <a:srgbClr val="FF0000"/>
                </a:solidFill>
              </a:rPr>
              <a:t>lick</a:t>
            </a:r>
            <a:r>
              <a:rPr lang="tr-TR" dirty="0" smtClean="0">
                <a:solidFill>
                  <a:srgbClr val="FF0000"/>
                </a:solidFill>
              </a:rPr>
              <a:t> </a:t>
            </a:r>
            <a:r>
              <a:rPr lang="en-US" dirty="0" smtClean="0">
                <a:solidFill>
                  <a:srgbClr val="FF0000"/>
                </a:solidFill>
              </a:rPr>
              <a:t>the </a:t>
            </a:r>
            <a:r>
              <a:rPr lang="en-US" dirty="0">
                <a:solidFill>
                  <a:srgbClr val="FF0000"/>
                </a:solidFill>
              </a:rPr>
              <a:t>"Save Changes" </a:t>
            </a:r>
            <a:r>
              <a:rPr lang="en-US" dirty="0" smtClean="0">
                <a:solidFill>
                  <a:srgbClr val="FF0000"/>
                </a:solidFill>
              </a:rPr>
              <a:t>button</a:t>
            </a:r>
            <a:r>
              <a:rPr lang="tr-TR" dirty="0" smtClean="0">
                <a:solidFill>
                  <a:srgbClr val="FF0000"/>
                </a:solidFill>
              </a:rPr>
              <a:t>.</a:t>
            </a:r>
            <a:endParaRPr lang="en-US" dirty="0"/>
          </a:p>
        </p:txBody>
      </p:sp>
    </p:spTree>
    <p:extLst>
      <p:ext uri="{BB962C8B-B14F-4D97-AF65-F5344CB8AC3E}">
        <p14:creationId xmlns:p14="http://schemas.microsoft.com/office/powerpoint/2010/main" val="3623897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YOK Profile Info</a:t>
            </a:r>
            <a:endParaRPr lang="en-US" dirty="0"/>
          </a:p>
        </p:txBody>
      </p:sp>
      <p:sp>
        <p:nvSpPr>
          <p:cNvPr id="3" name="Content Placeholder 2"/>
          <p:cNvSpPr>
            <a:spLocks noGrp="1"/>
          </p:cNvSpPr>
          <p:nvPr>
            <p:ph idx="1"/>
          </p:nvPr>
        </p:nvSpPr>
        <p:spPr/>
        <p:txBody>
          <a:bodyPr/>
          <a:lstStyle/>
          <a:p>
            <a:r>
              <a:rPr lang="en-US" dirty="0" smtClean="0"/>
              <a:t>Search for a name at </a:t>
            </a:r>
            <a:r>
              <a:rPr lang="en-US" dirty="0" smtClean="0">
                <a:hlinkClick r:id="rId2"/>
              </a:rPr>
              <a:t>https://akademik.yok.gov.tr/AkademikArama/</a:t>
            </a:r>
            <a:r>
              <a:rPr lang="en-US" dirty="0" smtClean="0"/>
              <a:t> </a:t>
            </a:r>
            <a:endParaRPr lang="en-US" dirty="0"/>
          </a:p>
        </p:txBody>
      </p:sp>
      <p:sp>
        <p:nvSpPr>
          <p:cNvPr id="4" name="Date Placeholder 3"/>
          <p:cNvSpPr>
            <a:spLocks noGrp="1"/>
          </p:cNvSpPr>
          <p:nvPr>
            <p:ph type="dt" sz="half" idx="10"/>
          </p:nvPr>
        </p:nvSpPr>
        <p:spPr/>
        <p:txBody>
          <a:bodyPr/>
          <a:lstStyle/>
          <a:p>
            <a:fld id="{ABBAD479-12BB-4C2E-B096-F4FD76D3A823}" type="datetime1">
              <a:rPr lang="en-US" smtClean="0"/>
              <a:t>15.05.2025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Picture 5"/>
          <p:cNvPicPr>
            <a:picLocks noChangeAspect="1"/>
          </p:cNvPicPr>
          <p:nvPr/>
        </p:nvPicPr>
        <p:blipFill>
          <a:blip r:embed="rId3"/>
          <a:stretch>
            <a:fillRect/>
          </a:stretch>
        </p:blipFill>
        <p:spPr>
          <a:xfrm>
            <a:off x="677334" y="2818560"/>
            <a:ext cx="8154393" cy="2912283"/>
          </a:xfrm>
          <a:prstGeom prst="rect">
            <a:avLst/>
          </a:prstGeom>
        </p:spPr>
      </p:pic>
    </p:spTree>
    <p:extLst>
      <p:ext uri="{BB962C8B-B14F-4D97-AF65-F5344CB8AC3E}">
        <p14:creationId xmlns:p14="http://schemas.microsoft.com/office/powerpoint/2010/main" val="12716236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7232</TotalTime>
  <Words>683</Words>
  <Application>Microsoft Office PowerPoint</Application>
  <PresentationFormat>Widescreen</PresentationFormat>
  <Paragraphs>85</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Trebuchet MS</vt:lpstr>
      <vt:lpstr>Wingdings 3</vt:lpstr>
      <vt:lpstr>Facet</vt:lpstr>
      <vt:lpstr>GCRIS  GUIDE FOR ENTERING AND EDITING RESEARCHER PROFILE</vt:lpstr>
      <vt:lpstr>The steps to log in to the IUE GCRIS Profile are as follows:</vt:lpstr>
      <vt:lpstr>PowerPoint Presentation</vt:lpstr>
      <vt:lpstr>PowerPoint Presentation</vt:lpstr>
      <vt:lpstr>PowerPoint Presentation</vt:lpstr>
      <vt:lpstr>PowerPoint Presentation</vt:lpstr>
      <vt:lpstr>PowerPoint Presentation</vt:lpstr>
      <vt:lpstr>PowerPoint Presentation</vt:lpstr>
      <vt:lpstr>Adding YOK Profile Info</vt:lpstr>
      <vt:lpstr>PowerPoint Presentation</vt:lpstr>
      <vt:lpstr>.</vt:lpstr>
      <vt:lpstr>Adding YOK ID</vt:lpstr>
      <vt:lpstr>Adding Education Info</vt:lpstr>
      <vt:lpstr>Creating SCOPUS ID and WoS ID and Establishing ORCID Connection</vt:lpstr>
      <vt:lpstr>For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NESİL KÜTÜPHANE  HİZMETLERİ</dc:title>
  <dc:creator>Solmaz Ozkan</dc:creator>
  <cp:lastModifiedBy>Solmaz Ozkan</cp:lastModifiedBy>
  <cp:revision>179</cp:revision>
  <dcterms:created xsi:type="dcterms:W3CDTF">2023-06-15T12:22:28Z</dcterms:created>
  <dcterms:modified xsi:type="dcterms:W3CDTF">2025-05-15T14:30:01Z</dcterms:modified>
</cp:coreProperties>
</file>