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94" r:id="rId3"/>
    <p:sldId id="303" r:id="rId4"/>
    <p:sldId id="297" r:id="rId5"/>
    <p:sldId id="298" r:id="rId6"/>
    <p:sldId id="299" r:id="rId7"/>
    <p:sldId id="304" r:id="rId8"/>
    <p:sldId id="30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36" autoAdjust="0"/>
  </p:normalViewPr>
  <p:slideViewPr>
    <p:cSldViewPr snapToGrid="0">
      <p:cViewPr varScale="1">
        <p:scale>
          <a:sx n="70" d="100"/>
          <a:sy n="70" d="100"/>
        </p:scale>
        <p:origin x="726" y="66"/>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E23FB-9663-4A81-81E0-2B04A12F53AD}" type="datetimeFigureOut">
              <a:rPr lang="en-US" smtClean="0"/>
              <a:t>15.05.2025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4E5DE-3C8B-46E7-9B1E-83191D2A2D88}" type="slidenum">
              <a:rPr lang="en-US" smtClean="0"/>
              <a:t>‹#›</a:t>
            </a:fld>
            <a:endParaRPr lang="en-US"/>
          </a:p>
        </p:txBody>
      </p:sp>
    </p:spTree>
    <p:extLst>
      <p:ext uri="{BB962C8B-B14F-4D97-AF65-F5344CB8AC3E}">
        <p14:creationId xmlns:p14="http://schemas.microsoft.com/office/powerpoint/2010/main" val="33740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F0"/>
              </a:solidFill>
            </a:endParaRPr>
          </a:p>
        </p:txBody>
      </p:sp>
      <p:sp>
        <p:nvSpPr>
          <p:cNvPr id="4" name="Slide Number Placeholder 3"/>
          <p:cNvSpPr>
            <a:spLocks noGrp="1"/>
          </p:cNvSpPr>
          <p:nvPr>
            <p:ph type="sldNum" sz="quarter" idx="10"/>
          </p:nvPr>
        </p:nvSpPr>
        <p:spPr/>
        <p:txBody>
          <a:bodyPr/>
          <a:lstStyle/>
          <a:p>
            <a:fld id="{6644E5DE-3C8B-46E7-9B1E-83191D2A2D88}" type="slidenum">
              <a:rPr lang="en-US" smtClean="0"/>
              <a:t>1</a:t>
            </a:fld>
            <a:endParaRPr lang="en-US"/>
          </a:p>
        </p:txBody>
      </p:sp>
    </p:spTree>
    <p:extLst>
      <p:ext uri="{BB962C8B-B14F-4D97-AF65-F5344CB8AC3E}">
        <p14:creationId xmlns:p14="http://schemas.microsoft.com/office/powerpoint/2010/main" val="5145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2</a:t>
            </a:fld>
            <a:endParaRPr lang="en-US"/>
          </a:p>
        </p:txBody>
      </p:sp>
    </p:spTree>
    <p:extLst>
      <p:ext uri="{BB962C8B-B14F-4D97-AF65-F5344CB8AC3E}">
        <p14:creationId xmlns:p14="http://schemas.microsoft.com/office/powerpoint/2010/main" val="30263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3</a:t>
            </a:fld>
            <a:endParaRPr lang="en-US"/>
          </a:p>
        </p:txBody>
      </p:sp>
    </p:spTree>
    <p:extLst>
      <p:ext uri="{BB962C8B-B14F-4D97-AF65-F5344CB8AC3E}">
        <p14:creationId xmlns:p14="http://schemas.microsoft.com/office/powerpoint/2010/main" val="205461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4</a:t>
            </a:fld>
            <a:endParaRPr lang="en-US"/>
          </a:p>
        </p:txBody>
      </p:sp>
    </p:spTree>
    <p:extLst>
      <p:ext uri="{BB962C8B-B14F-4D97-AF65-F5344CB8AC3E}">
        <p14:creationId xmlns:p14="http://schemas.microsoft.com/office/powerpoint/2010/main" val="300490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5</a:t>
            </a:fld>
            <a:endParaRPr lang="en-US"/>
          </a:p>
        </p:txBody>
      </p:sp>
    </p:spTree>
    <p:extLst>
      <p:ext uri="{BB962C8B-B14F-4D97-AF65-F5344CB8AC3E}">
        <p14:creationId xmlns:p14="http://schemas.microsoft.com/office/powerpoint/2010/main" val="281495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6</a:t>
            </a:fld>
            <a:endParaRPr lang="en-US"/>
          </a:p>
        </p:txBody>
      </p:sp>
    </p:spTree>
    <p:extLst>
      <p:ext uri="{BB962C8B-B14F-4D97-AF65-F5344CB8AC3E}">
        <p14:creationId xmlns:p14="http://schemas.microsoft.com/office/powerpoint/2010/main" val="373139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7</a:t>
            </a:fld>
            <a:endParaRPr lang="en-US"/>
          </a:p>
        </p:txBody>
      </p:sp>
    </p:spTree>
    <p:extLst>
      <p:ext uri="{BB962C8B-B14F-4D97-AF65-F5344CB8AC3E}">
        <p14:creationId xmlns:p14="http://schemas.microsoft.com/office/powerpoint/2010/main" val="30007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981D14-7359-4BDD-8442-ADD6A26D005B}"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7F7160-C75F-4CD3-9BB2-72C82603F681}"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C8F332-B9AC-4B25-BD0F-306BF04D6456}"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3436BF-83BA-422F-B753-B98A6246CB8E}"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56BED-C561-44E8-BE1E-7F55C95DD03C}"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D8BE41-3F89-4695-AD68-1DB0D14C90A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DFD03-B583-413C-A1B9-A01162014E1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9E6B77-D87D-4032-A417-F1BBFA1C54CA}"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0B8ADA-1485-491D-9030-1FF47FF0361A}"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06783E-A3EF-4D6F-9018-723719045D2A}"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11EA1F-BF5B-4255-B53C-3F3CB5826543}" type="datetime1">
              <a:rPr lang="en-US" smtClean="0"/>
              <a:t>15.05.2025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1BB42-7265-404B-95B7-802E56ED9636}" type="datetime1">
              <a:rPr lang="en-US" smtClean="0"/>
              <a:t>15.05.2025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DE7FB-F7F7-40B0-9C2A-EB0FA0F7D8EA}" type="datetime1">
              <a:rPr lang="en-US" smtClean="0"/>
              <a:t>15.05.2025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473736-5C89-412D-9CB8-97E7D063BC6C}"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22BA4A-9D8E-48B8-A75D-7DB42EDC679D}"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8E5226-EDF6-4D38-B312-268BAD4C4CC3}" type="datetime1">
              <a:rPr lang="en-US" smtClean="0"/>
              <a:t>15.05.2025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644161"/>
            <a:ext cx="7766936" cy="2013439"/>
          </a:xfrm>
        </p:spPr>
        <p:txBody>
          <a:bodyPr/>
          <a:lstStyle/>
          <a:p>
            <a:pPr algn="ctr"/>
            <a:r>
              <a:rPr lang="tr-TR" b="1" dirty="0">
                <a:solidFill>
                  <a:schemeClr val="accent1">
                    <a:lumMod val="75000"/>
                  </a:schemeClr>
                </a:solidFill>
              </a:rPr>
              <a:t>GCRIS</a:t>
            </a:r>
            <a:r>
              <a:rPr lang="tr-TR" dirty="0">
                <a:solidFill>
                  <a:schemeClr val="accent1">
                    <a:lumMod val="75000"/>
                  </a:schemeClr>
                </a:solidFill>
              </a:rPr>
              <a:t> </a:t>
            </a:r>
            <a:br>
              <a:rPr lang="tr-TR" dirty="0">
                <a:solidFill>
                  <a:schemeClr val="accent1">
                    <a:lumMod val="75000"/>
                  </a:schemeClr>
                </a:solidFill>
              </a:rPr>
            </a:br>
            <a:r>
              <a:rPr lang="tr-TR" dirty="0" smtClean="0">
                <a:solidFill>
                  <a:schemeClr val="accent1">
                    <a:lumMod val="75000"/>
                  </a:schemeClr>
                </a:solidFill>
              </a:rPr>
              <a:t>ADDING PUBLICATIONS</a:t>
            </a:r>
            <a:endParaRPr lang="en-US" dirty="0">
              <a:solidFill>
                <a:schemeClr val="accent1">
                  <a:lumMod val="75000"/>
                </a:schemeClr>
              </a:solidFill>
            </a:endParaRPr>
          </a:p>
        </p:txBody>
      </p:sp>
      <p:sp>
        <p:nvSpPr>
          <p:cNvPr id="3" name="Subtitle 2"/>
          <p:cNvSpPr>
            <a:spLocks noGrp="1"/>
          </p:cNvSpPr>
          <p:nvPr>
            <p:ph type="subTitle" idx="1"/>
          </p:nvPr>
        </p:nvSpPr>
        <p:spPr/>
        <p:txBody>
          <a:bodyPr/>
          <a:lstStyle/>
          <a:p>
            <a:r>
              <a:rPr lang="tr-TR" dirty="0"/>
              <a:t>.</a:t>
            </a:r>
            <a:endParaRPr lang="en-US" dirty="0"/>
          </a:p>
        </p:txBody>
      </p:sp>
      <p:sp>
        <p:nvSpPr>
          <p:cNvPr id="4" name="Date Placeholder 3"/>
          <p:cNvSpPr>
            <a:spLocks noGrp="1"/>
          </p:cNvSpPr>
          <p:nvPr>
            <p:ph type="dt" sz="half" idx="10"/>
          </p:nvPr>
        </p:nvSpPr>
        <p:spPr/>
        <p:txBody>
          <a:bodyPr/>
          <a:lstStyle/>
          <a:p>
            <a:fld id="{ACB28A76-9D6A-4829-B682-7241E4FCA872}"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5768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6" y="337038"/>
            <a:ext cx="10462846" cy="533400"/>
          </a:xfrm>
        </p:spPr>
        <p:txBody>
          <a:bodyPr>
            <a:normAutofit/>
          </a:bodyPr>
          <a:lstStyle/>
          <a:p>
            <a:pPr algn="r"/>
            <a:r>
              <a:rPr lang="tr-TR" sz="2400" dirty="0">
                <a:solidFill>
                  <a:schemeClr val="tx1">
                    <a:lumMod val="85000"/>
                    <a:lumOff val="15000"/>
                  </a:schemeClr>
                </a:solidFill>
              </a:rPr>
              <a:t>.</a:t>
            </a:r>
            <a:endParaRPr lang="en-US" sz="2400" dirty="0">
              <a:solidFill>
                <a:schemeClr val="tx1">
                  <a:lumMod val="85000"/>
                  <a:lumOff val="15000"/>
                </a:schemeClr>
              </a:solidFill>
            </a:endParaRPr>
          </a:p>
        </p:txBody>
      </p:sp>
      <p:sp>
        <p:nvSpPr>
          <p:cNvPr id="3" name="Content Placeholder 2"/>
          <p:cNvSpPr>
            <a:spLocks noGrp="1"/>
          </p:cNvSpPr>
          <p:nvPr>
            <p:ph idx="1"/>
          </p:nvPr>
        </p:nvSpPr>
        <p:spPr>
          <a:xfrm>
            <a:off x="677334" y="1449493"/>
            <a:ext cx="8596668" cy="3685216"/>
          </a:xfrm>
        </p:spPr>
        <p:txBody>
          <a:bodyPr>
            <a:normAutofit/>
          </a:bodyPr>
          <a:lstStyle/>
          <a:p>
            <a:pPr marL="0" indent="0" algn="ctr">
              <a:buNone/>
            </a:pPr>
            <a:r>
              <a:rPr lang="en-US" sz="2000" dirty="0" smtClean="0"/>
              <a:t>GCRIS database, which is a part of the research ecosystem of Izmir University of Economics, is an open institutional academic archive system at international standards that automatically compiles all research outputs by Izmir University of Economics and included in </a:t>
            </a:r>
            <a:r>
              <a:rPr lang="en-US" sz="2000" dirty="0" err="1" smtClean="0"/>
              <a:t>WoS</a:t>
            </a:r>
            <a:r>
              <a:rPr lang="en-US" sz="2000" dirty="0" smtClean="0"/>
              <a:t>, Scopus, </a:t>
            </a:r>
            <a:r>
              <a:rPr lang="en-US" sz="2000" dirty="0" err="1" smtClean="0"/>
              <a:t>TRDizin</a:t>
            </a:r>
            <a:r>
              <a:rPr lang="en-US" sz="2000" dirty="0" smtClean="0"/>
              <a:t> and PubMed indexes every month.</a:t>
            </a:r>
          </a:p>
          <a:p>
            <a:pPr marL="0" indent="0" algn="ctr">
              <a:buNone/>
            </a:pPr>
            <a:endParaRPr lang="en-US" sz="2000" dirty="0" smtClean="0"/>
          </a:p>
          <a:p>
            <a:pPr marL="0" indent="0" algn="ctr">
              <a:buNone/>
            </a:pPr>
            <a:r>
              <a:rPr lang="en-US" sz="2000" dirty="0" smtClean="0"/>
              <a:t>If your publication with the address of Izmir University of Economics is located somewhere else other than </a:t>
            </a:r>
            <a:r>
              <a:rPr lang="en-US" sz="2000" dirty="0" err="1" smtClean="0"/>
              <a:t>WoS</a:t>
            </a:r>
            <a:r>
              <a:rPr lang="en-US" sz="2000" dirty="0" smtClean="0"/>
              <a:t>, Scopus, </a:t>
            </a:r>
            <a:r>
              <a:rPr lang="en-US" sz="2000" dirty="0" err="1" smtClean="0"/>
              <a:t>TRDizin</a:t>
            </a:r>
            <a:r>
              <a:rPr lang="en-US" sz="2000" dirty="0" smtClean="0"/>
              <a:t> and PubMed indexes and you want this publication to be included in the GCRIS database, you must perform the following steps:</a:t>
            </a:r>
          </a:p>
          <a:p>
            <a:pPr marL="0" indent="0">
              <a:buNone/>
            </a:pPr>
            <a:endParaRPr lang="tr-TR"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9049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6" y="337038"/>
            <a:ext cx="9346222" cy="533400"/>
          </a:xfrm>
        </p:spPr>
        <p:txBody>
          <a:bodyPr>
            <a:normAutofit/>
          </a:bodyPr>
          <a:lstStyle/>
          <a:p>
            <a:pPr algn="ctr"/>
            <a:r>
              <a:rPr lang="en-US" sz="2400" dirty="0" smtClean="0">
                <a:solidFill>
                  <a:schemeClr val="tx1">
                    <a:lumMod val="85000"/>
                    <a:lumOff val="15000"/>
                  </a:schemeClr>
                </a:solidFill>
              </a:rPr>
              <a:t>The steps to follow to upload a publication:</a:t>
            </a:r>
            <a:endParaRPr lang="en-US" sz="2400" dirty="0">
              <a:solidFill>
                <a:schemeClr val="tx1">
                  <a:lumMod val="85000"/>
                  <a:lumOff val="15000"/>
                </a:schemeClr>
              </a:solidFill>
            </a:endParaRPr>
          </a:p>
        </p:txBody>
      </p:sp>
      <p:sp>
        <p:nvSpPr>
          <p:cNvPr id="3" name="Content Placeholder 2"/>
          <p:cNvSpPr>
            <a:spLocks noGrp="1"/>
          </p:cNvSpPr>
          <p:nvPr>
            <p:ph idx="1"/>
          </p:nvPr>
        </p:nvSpPr>
        <p:spPr>
          <a:xfrm>
            <a:off x="589410" y="939538"/>
            <a:ext cx="9187636" cy="723448"/>
          </a:xfrm>
        </p:spPr>
        <p:txBody>
          <a:bodyPr>
            <a:normAutofit/>
          </a:bodyPr>
          <a:lstStyle/>
          <a:p>
            <a:pPr marL="0" indent="0">
              <a:buNone/>
            </a:pPr>
            <a:r>
              <a:rPr lang="tr-TR" b="1" dirty="0" smtClean="0"/>
              <a:t>Step </a:t>
            </a:r>
            <a:r>
              <a:rPr lang="en-US" b="1" dirty="0" smtClean="0"/>
              <a:t>1:</a:t>
            </a:r>
            <a:r>
              <a:rPr lang="en-US" b="1" dirty="0"/>
              <a:t> </a:t>
            </a:r>
            <a:r>
              <a:rPr lang="en-US" dirty="0" smtClean="0"/>
              <a:t>After </a:t>
            </a:r>
            <a:r>
              <a:rPr lang="en-US" dirty="0"/>
              <a:t>logging in to</a:t>
            </a:r>
            <a:r>
              <a:rPr lang="tr-TR" dirty="0"/>
              <a:t> </a:t>
            </a:r>
            <a:r>
              <a:rPr lang="en-US" b="1" u="sng" dirty="0">
                <a:solidFill>
                  <a:srgbClr val="180CB4"/>
                </a:solidFill>
              </a:rPr>
              <a:t>IUE GCRIS </a:t>
            </a:r>
            <a:r>
              <a:rPr lang="en-US" dirty="0">
                <a:solidFill>
                  <a:srgbClr val="180CB4"/>
                </a:solidFill>
              </a:rPr>
              <a:t>(https://gcris.ieu.edu.tr) </a:t>
            </a:r>
            <a:r>
              <a:rPr lang="en-US" dirty="0"/>
              <a:t>address, click on the </a:t>
            </a:r>
            <a:r>
              <a:rPr lang="en-US" b="1" dirty="0"/>
              <a:t>Login</a:t>
            </a:r>
            <a:r>
              <a:rPr lang="en-US" dirty="0"/>
              <a:t> button at the top right of the screen and select the  </a:t>
            </a:r>
            <a:r>
              <a:rPr lang="en-US" b="1" dirty="0"/>
              <a:t>My GCRIS Archive </a:t>
            </a:r>
            <a:r>
              <a:rPr lang="en-US" dirty="0"/>
              <a:t>option.</a:t>
            </a:r>
          </a:p>
          <a:p>
            <a:pPr marL="0" indent="0">
              <a:buNone/>
            </a:pPr>
            <a:endParaRPr lang="tr-TR"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589410" y="1690409"/>
            <a:ext cx="9867762" cy="4446621"/>
          </a:xfrm>
          <a:prstGeom prst="rect">
            <a:avLst/>
          </a:prstGeom>
        </p:spPr>
      </p:pic>
    </p:spTree>
    <p:extLst>
      <p:ext uri="{BB962C8B-B14F-4D97-AF65-F5344CB8AC3E}">
        <p14:creationId xmlns:p14="http://schemas.microsoft.com/office/powerpoint/2010/main" val="39013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1364047"/>
          </a:xfrm>
        </p:spPr>
        <p:txBody>
          <a:bodyPr>
            <a:normAutofit fontScale="85000" lnSpcReduction="20000"/>
          </a:bodyPr>
          <a:lstStyle/>
          <a:p>
            <a:pPr marL="0" indent="0">
              <a:buNone/>
            </a:pPr>
            <a:r>
              <a:rPr lang="tr-TR" b="1" dirty="0" smtClean="0"/>
              <a:t>Step 2</a:t>
            </a:r>
            <a:r>
              <a:rPr lang="en-US" b="1" dirty="0" smtClean="0"/>
              <a:t>: </a:t>
            </a:r>
            <a:r>
              <a:rPr lang="en-US" dirty="0" smtClean="0"/>
              <a:t>A page with two options asking for username and password information will appear on the screen. You can login to the profile page using either of the two options. </a:t>
            </a:r>
            <a:endParaRPr lang="tr-TR" dirty="0" smtClean="0"/>
          </a:p>
          <a:p>
            <a:pPr marL="0" indent="0">
              <a:buNone/>
            </a:pPr>
            <a:r>
              <a:rPr lang="en-US" dirty="0"/>
              <a:t>For both options, </a:t>
            </a:r>
            <a:r>
              <a:rPr lang="en-US" u="sng" dirty="0"/>
              <a:t>username</a:t>
            </a:r>
            <a:r>
              <a:rPr lang="en-US" dirty="0"/>
              <a:t> (name.lastname@ieu.edu.tr) and </a:t>
            </a:r>
            <a:r>
              <a:rPr lang="en-US" u="sng" dirty="0"/>
              <a:t>password </a:t>
            </a:r>
            <a:r>
              <a:rPr lang="en-US" dirty="0"/>
              <a:t>information can be created from the forgot my password option </a:t>
            </a:r>
          </a:p>
          <a:p>
            <a:pPr marL="0" indent="0">
              <a:buNone/>
            </a:pPr>
            <a:r>
              <a:rPr lang="en-US" dirty="0"/>
              <a:t>You can change your password once you log in</a:t>
            </a:r>
            <a:r>
              <a:rPr lang="tr-TR" dirty="0" smtClean="0"/>
              <a:t> </a:t>
            </a:r>
            <a:endParaRPr lang="tr-TR"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668215" y="1714500"/>
            <a:ext cx="9970477" cy="4035669"/>
          </a:xfrm>
          <a:prstGeom prst="rect">
            <a:avLst/>
          </a:prstGeom>
        </p:spPr>
      </p:pic>
    </p:spTree>
    <p:extLst>
      <p:ext uri="{BB962C8B-B14F-4D97-AF65-F5344CB8AC3E}">
        <p14:creationId xmlns:p14="http://schemas.microsoft.com/office/powerpoint/2010/main" val="348640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4"/>
            <a:ext cx="9539329" cy="766170"/>
          </a:xfrm>
        </p:spPr>
        <p:txBody>
          <a:bodyPr>
            <a:normAutofit/>
          </a:bodyPr>
          <a:lstStyle/>
          <a:p>
            <a:pPr marL="0" indent="0">
              <a:buNone/>
            </a:pPr>
            <a:r>
              <a:rPr lang="en-US" b="1" dirty="0" smtClean="0"/>
              <a:t>Step 3: </a:t>
            </a:r>
            <a:r>
              <a:rPr lang="en-US" dirty="0" smtClean="0"/>
              <a:t>Click on the My </a:t>
            </a:r>
            <a:r>
              <a:rPr lang="en-US" dirty="0" err="1" smtClean="0"/>
              <a:t>Gcris</a:t>
            </a:r>
            <a:r>
              <a:rPr lang="en-US" dirty="0" smtClean="0"/>
              <a:t> Archive field and click on the "Start New Post" button on the screen below.</a:t>
            </a:r>
            <a:endParaRPr lang="en-US"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Picture 7"/>
          <p:cNvPicPr>
            <a:picLocks noChangeAspect="1"/>
          </p:cNvPicPr>
          <p:nvPr/>
        </p:nvPicPr>
        <p:blipFill>
          <a:blip r:embed="rId3"/>
          <a:stretch>
            <a:fillRect/>
          </a:stretch>
        </p:blipFill>
        <p:spPr>
          <a:xfrm>
            <a:off x="1074493" y="1584080"/>
            <a:ext cx="7832115" cy="3392815"/>
          </a:xfrm>
          <a:prstGeom prst="rect">
            <a:avLst/>
          </a:prstGeom>
        </p:spPr>
      </p:pic>
      <p:sp>
        <p:nvSpPr>
          <p:cNvPr id="2" name="TextBox 1"/>
          <p:cNvSpPr txBox="1"/>
          <p:nvPr/>
        </p:nvSpPr>
        <p:spPr>
          <a:xfrm>
            <a:off x="1367073" y="4792229"/>
            <a:ext cx="5038559" cy="369332"/>
          </a:xfrm>
          <a:prstGeom prst="rect">
            <a:avLst/>
          </a:prstGeom>
          <a:noFill/>
        </p:spPr>
        <p:txBody>
          <a:bodyPr wrap="none" rtlCol="0">
            <a:spAutoFit/>
          </a:bodyPr>
          <a:lstStyle/>
          <a:p>
            <a:r>
              <a:rPr lang="en-US" dirty="0">
                <a:solidFill>
                  <a:srgbClr val="FF0000"/>
                </a:solidFill>
              </a:rPr>
              <a:t>Click on the start new post button to </a:t>
            </a:r>
            <a:r>
              <a:rPr lang="en-US" dirty="0" smtClean="0">
                <a:solidFill>
                  <a:srgbClr val="FF0000"/>
                </a:solidFill>
              </a:rPr>
              <a:t>upload.</a:t>
            </a:r>
            <a:endParaRPr lang="en-US" dirty="0">
              <a:solidFill>
                <a:srgbClr val="FF0000"/>
              </a:solidFill>
            </a:endParaRPr>
          </a:p>
        </p:txBody>
      </p:sp>
    </p:spTree>
    <p:extLst>
      <p:ext uri="{BB962C8B-B14F-4D97-AF65-F5344CB8AC3E}">
        <p14:creationId xmlns:p14="http://schemas.microsoft.com/office/powerpoint/2010/main" val="183966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519985"/>
          </a:xfrm>
        </p:spPr>
        <p:txBody>
          <a:bodyPr>
            <a:normAutofit fontScale="92500" lnSpcReduction="20000"/>
          </a:bodyPr>
          <a:lstStyle/>
          <a:p>
            <a:pPr marL="0" indent="0">
              <a:buNone/>
            </a:pPr>
            <a:r>
              <a:rPr lang="tr-TR" b="1" dirty="0" smtClean="0"/>
              <a:t>Step 4</a:t>
            </a:r>
            <a:r>
              <a:rPr lang="en-US" b="1" dirty="0" smtClean="0"/>
              <a:t>:</a:t>
            </a:r>
            <a:r>
              <a:rPr lang="en-US" b="1" dirty="0"/>
              <a:t> </a:t>
            </a:r>
            <a:r>
              <a:rPr lang="en-US" dirty="0" smtClean="0"/>
              <a:t>On </a:t>
            </a:r>
            <a:r>
              <a:rPr lang="en-US" dirty="0"/>
              <a:t>the screen that opens, click "Default </a:t>
            </a:r>
            <a:r>
              <a:rPr lang="en-US" dirty="0" smtClean="0"/>
              <a:t>mode", </a:t>
            </a:r>
            <a:r>
              <a:rPr lang="en-US" dirty="0"/>
              <a:t>select "Publication Application Collection" from the "Select" field and press the Manual submission button.</a:t>
            </a:r>
            <a:endParaRPr lang="tr-TR"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985837" y="1595437"/>
            <a:ext cx="10220325" cy="3667125"/>
          </a:xfrm>
          <a:prstGeom prst="rect">
            <a:avLst/>
          </a:prstGeom>
        </p:spPr>
      </p:pic>
    </p:spTree>
    <p:extLst>
      <p:ext uri="{BB962C8B-B14F-4D97-AF65-F5344CB8AC3E}">
        <p14:creationId xmlns:p14="http://schemas.microsoft.com/office/powerpoint/2010/main" val="289348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519985"/>
          </a:xfrm>
        </p:spPr>
        <p:txBody>
          <a:bodyPr>
            <a:normAutofit fontScale="92500" lnSpcReduction="20000"/>
          </a:bodyPr>
          <a:lstStyle/>
          <a:p>
            <a:pPr marL="0" indent="0">
              <a:buNone/>
            </a:pPr>
            <a:r>
              <a:rPr lang="tr-TR" b="1" dirty="0" smtClean="0"/>
              <a:t>Step 5</a:t>
            </a:r>
            <a:r>
              <a:rPr lang="en-US" b="1" dirty="0" smtClean="0"/>
              <a:t>:</a:t>
            </a:r>
            <a:r>
              <a:rPr lang="en-US" b="1" dirty="0"/>
              <a:t> </a:t>
            </a:r>
            <a:r>
              <a:rPr lang="en-US" dirty="0" smtClean="0"/>
              <a:t>After filling out the mandatory fields on the screen, click the «Next» button and  pass the Upload, Verification, License and OK pages are one by one.</a:t>
            </a:r>
            <a:endParaRPr lang="en-US"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 name="Picture 1"/>
          <p:cNvPicPr>
            <a:picLocks noChangeAspect="1"/>
          </p:cNvPicPr>
          <p:nvPr/>
        </p:nvPicPr>
        <p:blipFill>
          <a:blip r:embed="rId3"/>
          <a:stretch>
            <a:fillRect/>
          </a:stretch>
        </p:blipFill>
        <p:spPr>
          <a:xfrm>
            <a:off x="1070463" y="870439"/>
            <a:ext cx="7387737" cy="5541736"/>
          </a:xfrm>
          <a:prstGeom prst="rect">
            <a:avLst/>
          </a:prstGeom>
        </p:spPr>
      </p:pic>
    </p:spTree>
    <p:extLst>
      <p:ext uri="{BB962C8B-B14F-4D97-AF65-F5344CB8AC3E}">
        <p14:creationId xmlns:p14="http://schemas.microsoft.com/office/powerpoint/2010/main" val="145955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83D153-9BBC-071E-E1B9-60721CE9FD02}"/>
              </a:ext>
            </a:extLst>
          </p:cNvPr>
          <p:cNvSpPr>
            <a:spLocks noGrp="1"/>
          </p:cNvSpPr>
          <p:nvPr>
            <p:ph type="title"/>
          </p:nvPr>
        </p:nvSpPr>
        <p:spPr/>
        <p:txBody>
          <a:bodyPr/>
          <a:lstStyle/>
          <a:p>
            <a:r>
              <a:rPr lang="tr-TR" dirty="0" smtClean="0"/>
              <a:t>.</a:t>
            </a:r>
            <a:endParaRPr lang="tr-TR" dirty="0"/>
          </a:p>
        </p:txBody>
      </p:sp>
      <p:sp>
        <p:nvSpPr>
          <p:cNvPr id="3" name="İçerik Yer Tutucusu 2">
            <a:extLst>
              <a:ext uri="{FF2B5EF4-FFF2-40B4-BE49-F238E27FC236}">
                <a16:creationId xmlns:a16="http://schemas.microsoft.com/office/drawing/2014/main" id="{58B27BE4-53FF-027B-09DA-9AE77343BC6C}"/>
              </a:ext>
            </a:extLst>
          </p:cNvPr>
          <p:cNvSpPr>
            <a:spLocks noGrp="1"/>
          </p:cNvSpPr>
          <p:nvPr>
            <p:ph idx="1"/>
          </p:nvPr>
        </p:nvSpPr>
        <p:spPr>
          <a:xfrm>
            <a:off x="677334" y="1774479"/>
            <a:ext cx="8596668" cy="4266884"/>
          </a:xfrm>
        </p:spPr>
        <p:txBody>
          <a:bodyPr/>
          <a:lstStyle/>
          <a:p>
            <a:r>
              <a:rPr lang="en-US" dirty="0" smtClean="0"/>
              <a:t>The metadata of the added records will be checked by the library, and approval will be made after completing any missing sections. </a:t>
            </a:r>
          </a:p>
        </p:txBody>
      </p:sp>
      <p:sp>
        <p:nvSpPr>
          <p:cNvPr id="4" name="Veri Yer Tutucusu 3">
            <a:extLst>
              <a:ext uri="{FF2B5EF4-FFF2-40B4-BE49-F238E27FC236}">
                <a16:creationId xmlns:a16="http://schemas.microsoft.com/office/drawing/2014/main" id="{47098133-9761-A321-ABB5-67C8FE10024F}"/>
              </a:ext>
            </a:extLst>
          </p:cNvPr>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ayt Numarası Yer Tutucusu 4">
            <a:extLst>
              <a:ext uri="{FF2B5EF4-FFF2-40B4-BE49-F238E27FC236}">
                <a16:creationId xmlns:a16="http://schemas.microsoft.com/office/drawing/2014/main" id="{11BEE22A-F9A6-1184-EB9A-8457981BE98C}"/>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1052152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7015</TotalTime>
  <Words>367</Words>
  <Application>Microsoft Office PowerPoint</Application>
  <PresentationFormat>Widescreen</PresentationFormat>
  <Paragraphs>40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GCRIS  ADDING PUBLICATIONS</vt:lpstr>
      <vt:lpstr>.</vt:lpstr>
      <vt:lpstr>The steps to follow to upload a publication:</vt:lpstr>
      <vt:lpstr>PowerPoint Presentation</vt:lpstr>
      <vt:lpstr>PowerPoint Presentation</vt:lpstr>
      <vt:lpstr>PowerPoint Presentation</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NESİL KÜTÜPHANE  HİZMETLERİ</dc:title>
  <dc:creator>Solmaz Ozkan</dc:creator>
  <cp:lastModifiedBy>Solmaz Ozkan</cp:lastModifiedBy>
  <cp:revision>149</cp:revision>
  <dcterms:created xsi:type="dcterms:W3CDTF">2023-06-15T12:22:28Z</dcterms:created>
  <dcterms:modified xsi:type="dcterms:W3CDTF">2025-05-15T14:31:32Z</dcterms:modified>
</cp:coreProperties>
</file>