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  <p:sldId id="270" r:id="rId10"/>
    <p:sldId id="272" r:id="rId11"/>
    <p:sldId id="286" r:id="rId12"/>
    <p:sldId id="280" r:id="rId13"/>
    <p:sldId id="262" r:id="rId14"/>
    <p:sldId id="274" r:id="rId15"/>
    <p:sldId id="275" r:id="rId16"/>
    <p:sldId id="278" r:id="rId17"/>
    <p:sldId id="276" r:id="rId18"/>
    <p:sldId id="282" r:id="rId19"/>
    <p:sldId id="283" r:id="rId20"/>
    <p:sldId id="279" r:id="rId21"/>
    <p:sldId id="26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2495C-7DB0-444C-A90B-160C4FA1A20A}" type="datetimeFigureOut">
              <a:rPr lang="en-US" smtClean="0"/>
              <a:t>15.05.2025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BB16-3862-4A4F-95BA-E915AB13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96A3-B346-4855-B53D-A227AD78D3AB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4EB4-938F-4F15-A260-D6113BE6EE6B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AA8A-A0B4-4E4D-92AC-14EC57284BBF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D37F-B3EC-4741-BF86-53CCE0F4C5B1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040-7A7D-4C87-AD15-8A985837EF08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CFC2-1DBF-49B1-984A-2E22763F0BB1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B1DE-C91C-4089-8509-5B635491162F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2D6C-29D9-480D-B30D-797F4E21A046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F40-0992-4027-956A-0E1E44CE1F34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1F40-0DE2-47D2-B12B-D86432020AB7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709B-18A5-49A0-8F36-5BCCB71F335E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E69-8DEB-4D3E-B1F1-0E50B89C6E33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0312-CD5D-4446-BB44-12C2BA4904A3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45C-CEFB-4ED0-8EB8-4FFB41FBBDA4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FCF3-48E4-4AAD-9376-2088828CE73E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F4D-6831-49C5-9F53-4F87D8E4A3B8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DEF9-5E20-4FFE-A8E6-7DE2D551ECC5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104" y="1401510"/>
            <a:ext cx="6274429" cy="923076"/>
          </a:xfrm>
        </p:spPr>
        <p:txBody>
          <a:bodyPr/>
          <a:lstStyle/>
          <a:p>
            <a:pPr algn="ctr"/>
            <a:r>
              <a:rPr lang="tr-TR" dirty="0"/>
              <a:t>GCRIS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920" y="2546646"/>
            <a:ext cx="9631110" cy="2563739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GCRIS</a:t>
            </a:r>
            <a:r>
              <a:rPr lang="en-US" dirty="0"/>
              <a:t>, </a:t>
            </a:r>
            <a:r>
              <a:rPr lang="tr-TR" dirty="0"/>
              <a:t>Üniversitemizdeki </a:t>
            </a:r>
            <a:r>
              <a:rPr lang="tr-TR" dirty="0" smtClean="0"/>
              <a:t>tüm araştırma çıktılarını aramaya ve keşfetmeye olanak </a:t>
            </a:r>
            <a:r>
              <a:rPr lang="tr-TR" dirty="0" err="1" smtClean="0"/>
              <a:t>sa</a:t>
            </a:r>
            <a:r>
              <a:rPr lang="en-US" dirty="0" err="1" smtClean="0"/>
              <a:t>ğlayan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tr-TR" dirty="0" err="1"/>
              <a:t>ç</a:t>
            </a:r>
            <a:r>
              <a:rPr lang="en-US" dirty="0" err="1"/>
              <a:t>ıktıları</a:t>
            </a:r>
            <a:r>
              <a:rPr lang="en-US" dirty="0"/>
              <a:t> </a:t>
            </a:r>
            <a:r>
              <a:rPr lang="en-US" dirty="0" err="1"/>
              <a:t>araştırmacılarla</a:t>
            </a:r>
            <a:r>
              <a:rPr lang="en-US" dirty="0"/>
              <a:t> </a:t>
            </a:r>
            <a:r>
              <a:rPr lang="en-US" dirty="0" err="1"/>
              <a:t>ilişkilendirerek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metriklerle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düzey</a:t>
            </a:r>
            <a:r>
              <a:rPr lang="en-US" dirty="0"/>
              <a:t> </a:t>
            </a:r>
            <a:r>
              <a:rPr lang="en-US" dirty="0" err="1"/>
              <a:t>raporlama</a:t>
            </a:r>
            <a:r>
              <a:rPr lang="en-US" dirty="0"/>
              <a:t> </a:t>
            </a:r>
            <a:r>
              <a:rPr lang="en-US" dirty="0" err="1"/>
              <a:t>sunabilen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kurumsal</a:t>
            </a:r>
            <a:r>
              <a:rPr lang="en-US" dirty="0"/>
              <a:t> </a:t>
            </a:r>
            <a:r>
              <a:rPr lang="en-US" dirty="0" err="1"/>
              <a:t>stratejik</a:t>
            </a:r>
            <a:r>
              <a:rPr lang="tr-TR" dirty="0"/>
              <a:t> </a:t>
            </a:r>
            <a:r>
              <a:rPr lang="en-US" dirty="0" err="1"/>
              <a:t>kararlara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b="1" dirty="0" err="1"/>
              <a:t>araştırma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performans</a:t>
            </a:r>
            <a:r>
              <a:rPr lang="en-US" b="1" dirty="0"/>
              <a:t> </a:t>
            </a:r>
            <a:r>
              <a:rPr lang="en-US" b="1" dirty="0" err="1"/>
              <a:t>değerlendirme</a:t>
            </a:r>
            <a:r>
              <a:rPr lang="en-US" b="1" dirty="0"/>
              <a:t> </a:t>
            </a:r>
            <a:r>
              <a:rPr lang="en-US" b="1" dirty="0" err="1"/>
              <a:t>bilgi</a:t>
            </a:r>
            <a:r>
              <a:rPr lang="en-US" b="1" dirty="0"/>
              <a:t> </a:t>
            </a:r>
            <a:r>
              <a:rPr lang="en-US" b="1" dirty="0" err="1"/>
              <a:t>sistemidir</a:t>
            </a:r>
            <a:r>
              <a:rPr lang="en-US" b="1" dirty="0"/>
              <a:t>. </a:t>
            </a:r>
            <a:endParaRPr lang="tr-TR" b="1" dirty="0"/>
          </a:p>
          <a:p>
            <a:pPr algn="just"/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yanında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faaliyetleriyle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çıktıyı</a:t>
            </a:r>
            <a:r>
              <a:rPr lang="en-US" dirty="0"/>
              <a:t> </a:t>
            </a:r>
            <a:r>
              <a:rPr lang="en-US" dirty="0" err="1"/>
              <a:t>biraraya</a:t>
            </a:r>
            <a:r>
              <a:rPr lang="en-US" dirty="0"/>
              <a:t> </a:t>
            </a:r>
            <a:r>
              <a:rPr lang="en-US" dirty="0" err="1"/>
              <a:t>getiren</a:t>
            </a:r>
            <a:r>
              <a:rPr lang="en-US" dirty="0"/>
              <a:t>, </a:t>
            </a:r>
            <a:r>
              <a:rPr lang="en-US" dirty="0" err="1"/>
              <a:t>düzenleyen</a:t>
            </a:r>
            <a:r>
              <a:rPr lang="tr-TR" dirty="0"/>
              <a:t>,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dünyası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paylaşıma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standartlarda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b="1" dirty="0" err="1"/>
              <a:t>açık</a:t>
            </a:r>
            <a:r>
              <a:rPr lang="en-US" b="1" dirty="0"/>
              <a:t> </a:t>
            </a:r>
            <a:r>
              <a:rPr lang="en-US" b="1" dirty="0" err="1"/>
              <a:t>kurumsal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</a:t>
            </a:r>
            <a:r>
              <a:rPr lang="en-US" b="1" dirty="0" err="1"/>
              <a:t>arşivdir</a:t>
            </a:r>
            <a:r>
              <a:rPr lang="en-US" b="1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DFBC-7EFA-4577-9020-345BD0FA650B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9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2628"/>
          </a:xfrm>
        </p:spPr>
        <p:txBody>
          <a:bodyPr>
            <a:normAutofit/>
          </a:bodyPr>
          <a:lstStyle/>
          <a:p>
            <a:pPr algn="ctr"/>
            <a:r>
              <a:rPr lang="tr-TR" sz="2000" dirty="0"/>
              <a:t>Araştırmacı profili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6053"/>
            <a:ext cx="8596668" cy="4725310"/>
          </a:xfrm>
        </p:spPr>
        <p:txBody>
          <a:bodyPr/>
          <a:lstStyle/>
          <a:p>
            <a:r>
              <a:rPr lang="tr-TR" dirty="0"/>
              <a:t>Araştırmacı profillerinde araştırmacıya ait yayın ve atıf sayıları, </a:t>
            </a:r>
            <a:r>
              <a:rPr lang="tr-TR" dirty="0" smtClean="0"/>
              <a:t>SKH hedefleri raporu puanı, h </a:t>
            </a:r>
            <a:r>
              <a:rPr lang="tr-TR" dirty="0" err="1"/>
              <a:t>index</a:t>
            </a:r>
            <a:r>
              <a:rPr lang="tr-TR" dirty="0"/>
              <a:t>, alan ağırlıklı atıf etkisi gibi bibliyometrik bilgilere erişilebilmektedir.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0E01-EED1-4A8C-8673-F86A63108B8D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0176" y="2204815"/>
            <a:ext cx="5016782" cy="410198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59800" y="2204815"/>
            <a:ext cx="39147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Araştırmacı profili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F40-0992-4027-956A-0E1E44CE1F34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894" y="2472532"/>
            <a:ext cx="3656213" cy="19883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50953" y="2454068"/>
            <a:ext cx="3020298" cy="205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1580" y="1347168"/>
            <a:ext cx="857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Yetkinlik bulutu, Tez danışmanlıkları, Google analitik ziyaretçi trafiği bilgileri vb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107" y="2055199"/>
            <a:ext cx="947263" cy="38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3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Araştırmacı profilinde yayınlar türlerine </a:t>
            </a:r>
            <a:r>
              <a:rPr lang="tr-TR" sz="1600" dirty="0">
                <a:solidFill>
                  <a:srgbClr val="FF0000"/>
                </a:solidFill>
              </a:rPr>
              <a:t>göre filtrelenebilir </a:t>
            </a:r>
            <a:br>
              <a:rPr lang="tr-TR" sz="1600" dirty="0">
                <a:solidFill>
                  <a:srgbClr val="FF0000"/>
                </a:solidFill>
              </a:rPr>
            </a:br>
            <a:r>
              <a:rPr lang="tr-TR" sz="1600" dirty="0" smtClean="0">
                <a:solidFill>
                  <a:srgbClr val="FF0000"/>
                </a:solidFill>
              </a:rPr>
              <a:t/>
            </a:r>
            <a:br>
              <a:rPr lang="tr-TR" sz="1600" dirty="0" smtClean="0">
                <a:solidFill>
                  <a:srgbClr val="FF0000"/>
                </a:solidFill>
              </a:rPr>
            </a:br>
            <a:r>
              <a:rPr lang="tr-TR" sz="1600" dirty="0" smtClean="0">
                <a:solidFill>
                  <a:srgbClr val="FF0000"/>
                </a:solidFill>
              </a:rPr>
              <a:t>Yayın </a:t>
            </a:r>
            <a:r>
              <a:rPr lang="tr-TR" sz="1600" dirty="0">
                <a:solidFill>
                  <a:srgbClr val="FF0000"/>
                </a:solidFill>
              </a:rPr>
              <a:t>tarihi, atıf sayısı, dergilerin Q değerine erişilebilir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99055" cy="38807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83961"/>
            <a:ext cx="8214323" cy="45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947873" y="927604"/>
            <a:ext cx="897309" cy="7796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19829" y="1658991"/>
            <a:ext cx="4499368" cy="653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38998" y="2897024"/>
            <a:ext cx="6588808" cy="264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12604" y="1371599"/>
            <a:ext cx="1276488" cy="1433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4083-1C84-42EE-80D1-C1326BD36554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2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92" y="921293"/>
            <a:ext cx="8596668" cy="467170"/>
          </a:xfrm>
        </p:spPr>
        <p:txBody>
          <a:bodyPr>
            <a:normAutofit fontScale="90000"/>
          </a:bodyPr>
          <a:lstStyle/>
          <a:p>
            <a:r>
              <a:rPr lang="tr-TR" sz="2000" dirty="0" err="1"/>
              <a:t>Bibliyometriden</a:t>
            </a:r>
            <a:r>
              <a:rPr lang="tr-TR" sz="2000" dirty="0"/>
              <a:t> araştırmacının tüm bilimsel çıktıları incelenebilmektedir</a:t>
            </a:r>
            <a:r>
              <a:rPr lang="tr-TR" sz="2000" dirty="0" smtClean="0"/>
              <a:t>.</a:t>
            </a:r>
            <a:br>
              <a:rPr lang="tr-TR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2965"/>
            <a:ext cx="8596668" cy="4648398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56D5-9C7E-4EA1-B1DF-079B77B4DA1B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40" y="251300"/>
            <a:ext cx="8323836" cy="6097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4116" y="376015"/>
            <a:ext cx="1153682" cy="422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660" y="1348244"/>
            <a:ext cx="3921891" cy="48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6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571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3-Birimler </a:t>
            </a:r>
            <a:r>
              <a:rPr lang="tr-TR" sz="2000" dirty="0"/>
              <a:t>Modülü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6411"/>
            <a:ext cx="8596668" cy="4844951"/>
          </a:xfrm>
        </p:spPr>
        <p:txBody>
          <a:bodyPr/>
          <a:lstStyle/>
          <a:p>
            <a:r>
              <a:rPr lang="tr-TR" dirty="0"/>
              <a:t>Bölüm bazlı inceleme imkanı sunulmaktadır.</a:t>
            </a:r>
          </a:p>
          <a:p>
            <a:r>
              <a:rPr lang="tr-TR" dirty="0"/>
              <a:t>Tüm bölümler listelenmekte ya da arama kutucuğu ile bölüm bazlı arama yapılabilmektedir.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75" y="2533702"/>
            <a:ext cx="5956419" cy="4479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9357" y="4999290"/>
            <a:ext cx="1333144" cy="179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ACA4-D413-4978-9E3E-1BF44C46D697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4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Bibliyometri</a:t>
            </a:r>
            <a:r>
              <a:rPr lang="tr-TR" sz="2000" dirty="0"/>
              <a:t> butonuna tıklandığında araştırmacı profilinde gördüğümüz tüm grafik ve listelere bölüm bazlı olarak erişilebilmektedir.</a:t>
            </a:r>
            <a:br>
              <a:rPr lang="tr-TR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63" y="2160589"/>
            <a:ext cx="6283042" cy="2189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8714" y="2160589"/>
            <a:ext cx="736954" cy="53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B7C-187F-438F-8C2A-FDF3D9CFF93A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84" y="1572427"/>
            <a:ext cx="3193854" cy="37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3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5716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4-Projeler </a:t>
            </a:r>
            <a:r>
              <a:rPr lang="tr-TR" sz="2000" dirty="0"/>
              <a:t>Modülü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3503"/>
            <a:ext cx="8312842" cy="4452359"/>
          </a:xfrm>
        </p:spPr>
        <p:txBody>
          <a:bodyPr/>
          <a:lstStyle/>
          <a:p>
            <a:r>
              <a:rPr lang="tr-TR" dirty="0"/>
              <a:t>GCRIS sadece yayınları değil, üniversitenin tüm ekosistemini bünyesinde barındıran projeler, ekipmanlar, ödüller, veri setleri gibi farklı türdeki araştırma bileşenlerini içermektedir.</a:t>
            </a:r>
          </a:p>
          <a:p>
            <a:r>
              <a:rPr lang="tr-TR" dirty="0"/>
              <a:t>Yıllara göre proje sayıları ve proje ile ilişkili yayınlar keşfedilerek incelenebilmektedir.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46" y="2882763"/>
            <a:ext cx="7896516" cy="27830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558A-2CB1-4689-BB0C-243CA43A7AB6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1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Raporlar menüsü altında kurumun bilimsel çıktılarına ait genel grafiklere erişilebilmekte, yurt içi ve yurt dışı üniversiteler arasında karşılaştırmalar yapılabilmektedir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9" y="2049984"/>
            <a:ext cx="2478847" cy="4101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28" y="2112137"/>
            <a:ext cx="3295846" cy="4039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672" y="1700677"/>
            <a:ext cx="2951352" cy="43406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314-4AB3-46E0-B44C-313F89B4BB55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5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289" y="1181760"/>
            <a:ext cx="4580581" cy="5530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F40-0992-4027-956A-0E1E44CE1F34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4" y="2061832"/>
            <a:ext cx="5005619" cy="170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67" y="2028160"/>
            <a:ext cx="5414767" cy="1641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64" y="3921368"/>
            <a:ext cx="5384903" cy="1720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686" y="3877814"/>
            <a:ext cx="5319627" cy="17278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9864" y="2061832"/>
            <a:ext cx="5321815" cy="1607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19686" y="2028160"/>
            <a:ext cx="5319627" cy="1641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8050" y="3877815"/>
            <a:ext cx="5333629" cy="1727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19686" y="3921368"/>
            <a:ext cx="5319627" cy="1684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40" y="2133369"/>
            <a:ext cx="5181600" cy="15430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F40-0992-4027-956A-0E1E44CE1F34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13" y="2133369"/>
            <a:ext cx="521110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956" y="4143197"/>
            <a:ext cx="5172075" cy="1733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140" y="2133369"/>
            <a:ext cx="5296176" cy="17460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8968" y="2133369"/>
            <a:ext cx="5137245" cy="1746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956" y="4213077"/>
            <a:ext cx="5363564" cy="1663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Euro </a:t>
            </a:r>
            <a:r>
              <a:rPr lang="tr-TR" dirty="0" err="1"/>
              <a:t>Cris</a:t>
            </a:r>
            <a:r>
              <a:rPr lang="tr-TR" dirty="0"/>
              <a:t> ve </a:t>
            </a:r>
            <a:r>
              <a:rPr lang="tr-TR" dirty="0" err="1"/>
              <a:t>OpenAIRE</a:t>
            </a:r>
            <a:r>
              <a:rPr lang="tr-TR" dirty="0"/>
              <a:t> gibi açık erişim altyapılarıyla uyumludur.</a:t>
            </a:r>
          </a:p>
          <a:p>
            <a:r>
              <a:rPr lang="tr-TR" dirty="0"/>
              <a:t>Google </a:t>
            </a:r>
            <a:r>
              <a:rPr lang="tr-TR" dirty="0" err="1"/>
              <a:t>Scholar</a:t>
            </a:r>
            <a:r>
              <a:rPr lang="tr-TR" dirty="0"/>
              <a:t>, Base, </a:t>
            </a:r>
            <a:r>
              <a:rPr lang="tr-TR" dirty="0" err="1"/>
              <a:t>unpaywall</a:t>
            </a:r>
            <a:r>
              <a:rPr lang="tr-TR" dirty="0"/>
              <a:t>, </a:t>
            </a:r>
            <a:r>
              <a:rPr lang="tr-TR" dirty="0" err="1"/>
              <a:t>Tubitak</a:t>
            </a:r>
            <a:r>
              <a:rPr lang="tr-TR" dirty="0"/>
              <a:t> harman gibi sistemlerle otomatik olarak </a:t>
            </a:r>
            <a:r>
              <a:rPr lang="tr-TR" dirty="0" err="1"/>
              <a:t>indexlenmektedir</a:t>
            </a:r>
            <a:r>
              <a:rPr lang="tr-TR" dirty="0"/>
              <a:t>.</a:t>
            </a:r>
          </a:p>
          <a:p>
            <a:r>
              <a:rPr lang="tr-TR" dirty="0"/>
              <a:t>Bu özellik kurumun araştırma çıktılarının ve araştırmacılarının görünürlüğünü artırmaktadır.</a:t>
            </a:r>
          </a:p>
          <a:p>
            <a:pPr marL="0" indent="0">
              <a:buNone/>
            </a:pPr>
            <a:r>
              <a:rPr lang="tr-TR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4441-FD31-4050-8C22-96F572EE428D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42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269"/>
          </a:xfrm>
        </p:spPr>
        <p:txBody>
          <a:bodyPr>
            <a:normAutofit/>
          </a:bodyPr>
          <a:lstStyle/>
          <a:p>
            <a:r>
              <a:rPr lang="tr-TR" sz="2000" dirty="0"/>
              <a:t>Raporlar menüsünde GCRIS </a:t>
            </a:r>
            <a:r>
              <a:rPr lang="tr-TR" sz="2000" dirty="0" err="1"/>
              <a:t>veritabanına</a:t>
            </a:r>
            <a:r>
              <a:rPr lang="tr-TR" sz="2000" dirty="0"/>
              <a:t> giriş yapılması koşuluyla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149"/>
            <a:ext cx="8596668" cy="4614214"/>
          </a:xfrm>
        </p:spPr>
        <p:txBody>
          <a:bodyPr/>
          <a:lstStyle/>
          <a:p>
            <a:r>
              <a:rPr lang="tr-TR" dirty="0"/>
              <a:t>Yayın sayıları, yüksek lisans ve doktora tez sayıları bölüm bazlı olarak kolayca karşılaştırılabilir.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90473"/>
            <a:ext cx="3718739" cy="2354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22" y="2265986"/>
            <a:ext cx="3873470" cy="2379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189" y="4395721"/>
            <a:ext cx="3977978" cy="222559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30F0-4C8B-46C2-AF1A-2382CC75541B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92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Sistemde kurumsal stratejik planların oluşturulması ve yönetimsel kararların alınabilmesine destek veren ileri düzey raporlar modülü bulunmakta ve raporlar oluşturulmaktadır.</a:t>
            </a:r>
            <a:br>
              <a:rPr lang="tr-TR" sz="2000" dirty="0"/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534" y="1709159"/>
            <a:ext cx="1290858" cy="4434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2" y="1709159"/>
            <a:ext cx="3187581" cy="4541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304" y="1709159"/>
            <a:ext cx="1528698" cy="30679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0D6C-7E0B-49E7-ACC1-E42ECA35FD6E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9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10" y="1956262"/>
            <a:ext cx="8596668" cy="2274916"/>
          </a:xfrm>
        </p:spPr>
        <p:txBody>
          <a:bodyPr>
            <a:normAutofit/>
          </a:bodyPr>
          <a:lstStyle/>
          <a:p>
            <a:r>
              <a:rPr lang="tr-TR" sz="2000" dirty="0"/>
              <a:t>GCRIS veri tabanının Üniversite genelinde kullanımının sağlanması için sizlerin desteği ile akademisyen / araştırmacı profil yüzdelerinin geliştirilmesi ve zenginleştirilmesi gerekmektedir.</a:t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Ayrıca </a:t>
            </a:r>
            <a:r>
              <a:rPr lang="tr-TR" sz="2000" dirty="0" err="1"/>
              <a:t>WoS</a:t>
            </a:r>
            <a:r>
              <a:rPr lang="tr-TR" sz="2000" dirty="0"/>
              <a:t>, </a:t>
            </a:r>
            <a:r>
              <a:rPr lang="tr-TR" sz="2000" dirty="0" err="1"/>
              <a:t>Scopus</a:t>
            </a:r>
            <a:r>
              <a:rPr lang="tr-TR" sz="2000" dirty="0"/>
              <a:t>, </a:t>
            </a:r>
            <a:r>
              <a:rPr lang="tr-TR" sz="2000" dirty="0" err="1"/>
              <a:t>TRDizin</a:t>
            </a:r>
            <a:r>
              <a:rPr lang="tr-TR" sz="2000" dirty="0"/>
              <a:t> ve </a:t>
            </a:r>
            <a:r>
              <a:rPr lang="tr-TR" sz="2000" dirty="0" err="1"/>
              <a:t>PubMed</a:t>
            </a:r>
            <a:r>
              <a:rPr lang="tr-TR" sz="2000" dirty="0"/>
              <a:t> indeksleri dışındaki </a:t>
            </a:r>
            <a:r>
              <a:rPr lang="tr-TR" sz="2000"/>
              <a:t>İEÜ adresli </a:t>
            </a:r>
            <a:r>
              <a:rPr lang="tr-TR" sz="2000" dirty="0"/>
              <a:t>yayınların sisteme eklenmesi gerekmektedir.</a:t>
            </a:r>
            <a:br>
              <a:rPr lang="tr-TR" sz="2000" dirty="0"/>
            </a:b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D73E-1A79-4813-BED9-60061EA72B4F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1174"/>
          </a:xfrm>
        </p:spPr>
        <p:txBody>
          <a:bodyPr>
            <a:normAutofit/>
          </a:bodyPr>
          <a:lstStyle/>
          <a:p>
            <a:pPr algn="ctr"/>
            <a:r>
              <a:rPr lang="tr-TR" sz="2000" dirty="0"/>
              <a:t>Ana Sayfada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298961"/>
            <a:ext cx="8596668" cy="4742401"/>
          </a:xfrm>
        </p:spPr>
        <p:txBody>
          <a:bodyPr/>
          <a:lstStyle/>
          <a:p>
            <a:r>
              <a:rPr lang="tr-TR" dirty="0"/>
              <a:t>Yıllara göre araştırma çıktı sayısı</a:t>
            </a:r>
          </a:p>
          <a:p>
            <a:r>
              <a:rPr lang="tr-TR" dirty="0"/>
              <a:t>Atıf sayılarına göre araştırmacıların dağılımı</a:t>
            </a:r>
          </a:p>
          <a:p>
            <a:r>
              <a:rPr lang="tr-TR" dirty="0"/>
              <a:t>Q değerlerine göre kurum yayınlarının dağılımını gösteren grafikler yer alıyor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76" y="2789736"/>
            <a:ext cx="9186565" cy="325162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5AD9-1877-4938-91E4-2D360976FE6B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0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200" dirty="0"/>
              <a:t>Ana sayfada</a:t>
            </a:r>
            <a:br>
              <a:rPr lang="tr-TR" sz="2200" dirty="0"/>
            </a:br>
            <a:r>
              <a:rPr lang="tr-TR" sz="2200" dirty="0"/>
              <a:t>En çok görüntülenen, En çok indirilen, Güncel gönderiler yer almaktadır.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9" y="1930400"/>
            <a:ext cx="9742206" cy="38821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DCE3-85A6-4222-8157-7ACAC132B6E5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1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390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/>
              <a:t>4 Modül yer almaktadır. </a:t>
            </a:r>
            <a:br>
              <a:rPr lang="tr-TR" sz="2000" b="1" dirty="0"/>
            </a:br>
            <a:r>
              <a:rPr lang="tr-TR" sz="2000" dirty="0"/>
              <a:t/>
            </a:r>
            <a:br>
              <a:rPr lang="tr-TR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1225"/>
            <a:ext cx="8596668" cy="4280137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 smtClean="0"/>
              <a:t>1- Yayınlar </a:t>
            </a:r>
            <a:r>
              <a:rPr lang="tr-TR" b="1" dirty="0"/>
              <a:t>Modülü</a:t>
            </a:r>
            <a:r>
              <a:rPr lang="tr-TR" dirty="0"/>
              <a:t>: Kuruma ait tüm yayınlar için çeşitli keşfetme seçenekleri sunmaktadır. 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Arama kutucuğu kullanılarak farklı metriklerle yayın araması yapılabilir.</a:t>
            </a:r>
          </a:p>
          <a:p>
            <a:endParaRPr lang="en-US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44" y="1003121"/>
            <a:ext cx="7118648" cy="75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08" y="3376524"/>
            <a:ext cx="8515966" cy="21953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1708-7067-413C-BB11-36540DED120C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0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002"/>
          </a:xfrm>
        </p:spPr>
        <p:txBody>
          <a:bodyPr>
            <a:normAutofit fontScale="90000"/>
          </a:bodyPr>
          <a:lstStyle/>
          <a:p>
            <a:r>
              <a:rPr lang="tr-TR" sz="2000" dirty="0"/>
              <a:t>Arama kutucuğundan arama dışında </a:t>
            </a:r>
            <a:br>
              <a:rPr lang="tr-TR" sz="2000" dirty="0"/>
            </a:br>
            <a:r>
              <a:rPr lang="tr-TR" sz="2000" dirty="0"/>
              <a:t>Hızlı keşif olanağıyla yazarlara, konulara, tarih aralığı ve türlere göre yayın listelerine kolayca erişilebilmektedir.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04" y="1675020"/>
            <a:ext cx="6794930" cy="3889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3583" y="3059667"/>
            <a:ext cx="1753523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Makaleye </a:t>
            </a:r>
            <a:r>
              <a:rPr lang="tr-TR" sz="1400" dirty="0" smtClean="0">
                <a:solidFill>
                  <a:srgbClr val="FF0000"/>
                </a:solidFill>
              </a:rPr>
              <a:t>tıklayınca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6859028" y="3244334"/>
            <a:ext cx="7133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8722-DF07-40FA-8CA9-6853D079F38E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3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47144"/>
            <a:ext cx="8332150" cy="55942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403E-E60E-4220-B01D-941263496443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6387" y="3332860"/>
            <a:ext cx="293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Makale ayrıntısını görmek için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5552" y="3589234"/>
            <a:ext cx="256373" cy="170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89518" y="3760150"/>
            <a:ext cx="3042303" cy="521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WOS ve </a:t>
            </a:r>
            <a:r>
              <a:rPr lang="tr-TR" sz="2000" dirty="0" err="1"/>
              <a:t>SCOPUS’dan</a:t>
            </a:r>
            <a:r>
              <a:rPr lang="tr-TR" sz="2000" dirty="0"/>
              <a:t> gelen atıf sayıları, makalenin sistem içindeki görüntülenme ve indirilme sayıları, Google </a:t>
            </a:r>
            <a:r>
              <a:rPr lang="tr-TR" sz="2000" dirty="0" err="1"/>
              <a:t>scholar</a:t>
            </a:r>
            <a:r>
              <a:rPr lang="tr-TR" sz="2000" dirty="0"/>
              <a:t> linki ve </a:t>
            </a:r>
            <a:r>
              <a:rPr lang="tr-TR" sz="2000" dirty="0" err="1"/>
              <a:t>altmetrik</a:t>
            </a:r>
            <a:r>
              <a:rPr lang="tr-TR" sz="2000" dirty="0"/>
              <a:t> bilgileri yer almaktadır.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2" y="1649338"/>
            <a:ext cx="8667250" cy="46983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886B-2A28-4F04-992C-66CF1916DE5F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51309" y="1930400"/>
            <a:ext cx="2408886" cy="4488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98108" y="1286070"/>
            <a:ext cx="522323" cy="6443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1533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2- Araştırmacılar </a:t>
            </a:r>
            <a:r>
              <a:rPr lang="tr-TR" sz="2000" dirty="0"/>
              <a:t>Modülü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292"/>
            <a:ext cx="8596668" cy="3880773"/>
          </a:xfrm>
        </p:spPr>
        <p:txBody>
          <a:bodyPr/>
          <a:lstStyle/>
          <a:p>
            <a:r>
              <a:rPr lang="tr-TR" dirty="0"/>
              <a:t>Kurumdaki tüm araştırmacılar isme ya da bölüme göre listelenebilmekte, araştırmacı profilleri incelenebilmektedir.</a:t>
            </a:r>
          </a:p>
          <a:p>
            <a:r>
              <a:rPr lang="tr-TR" dirty="0"/>
              <a:t>Arama kutucuğu kullanılarak da çeşitli metriklerle arama yapılabilmektedir.</a:t>
            </a:r>
          </a:p>
          <a:p>
            <a:endParaRPr lang="tr-TR" dirty="0"/>
          </a:p>
          <a:p>
            <a:endParaRPr lang="tr-TR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58" y="2992398"/>
            <a:ext cx="8485239" cy="20923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B2DE-3577-48B4-8CA0-5A94CEECA7F1}" type="datetime1">
              <a:rPr lang="en-US" smtClean="0"/>
              <a:t>15.05.2025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438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1558</TotalTime>
  <Words>553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Facet</vt:lpstr>
      <vt:lpstr>GCRIS </vt:lpstr>
      <vt:lpstr>.</vt:lpstr>
      <vt:lpstr>Ana Sayfada</vt:lpstr>
      <vt:lpstr>Ana sayfada En çok görüntülenen, En çok indirilen, Güncel gönderiler yer almaktadır.  </vt:lpstr>
      <vt:lpstr>4 Modül yer almaktadır.   </vt:lpstr>
      <vt:lpstr>Arama kutucuğundan arama dışında  Hızlı keşif olanağıyla yazarlara, konulara, tarih aralığı ve türlere göre yayın listelerine kolayca erişilebilmektedir. </vt:lpstr>
      <vt:lpstr>.</vt:lpstr>
      <vt:lpstr>WOS ve SCOPUS’dan gelen atıf sayıları, makalenin sistem içindeki görüntülenme ve indirilme sayıları, Google scholar linki ve altmetrik bilgileri yer almaktadır.</vt:lpstr>
      <vt:lpstr>2- Araştırmacılar Modülü</vt:lpstr>
      <vt:lpstr>Araştırmacı profili</vt:lpstr>
      <vt:lpstr>Araştırmacı profili</vt:lpstr>
      <vt:lpstr>Araştırmacı profilinde yayınlar türlerine göre filtrelenebilir   Yayın tarihi, atıf sayısı, dergilerin Q değerine erişilebilir </vt:lpstr>
      <vt:lpstr>Bibliyometriden araştırmacının tüm bilimsel çıktıları incelenebilmektedir. </vt:lpstr>
      <vt:lpstr>3-Birimler Modülü</vt:lpstr>
      <vt:lpstr>Bibliyometri butonuna tıklandığında araştırmacı profilinde gördüğümüz tüm grafik ve listelere bölüm bazlı olarak erişilebilmektedir. </vt:lpstr>
      <vt:lpstr>4-Projeler Modülü</vt:lpstr>
      <vt:lpstr>Raporlar menüsü altında kurumun bilimsel çıktılarına ait genel grafiklere erişilebilmekte, yurt içi ve yurt dışı üniversiteler arasında karşılaştırmalar yapılabilmektedir</vt:lpstr>
      <vt:lpstr>.</vt:lpstr>
      <vt:lpstr>.</vt:lpstr>
      <vt:lpstr>Raporlar menüsünde GCRIS veritabanına giriş yapılması koşuluyla</vt:lpstr>
      <vt:lpstr>Sistemde kurumsal stratejik planların oluşturulması ve yönetimsel kararların alınabilmesine destek veren ileri düzey raporlar modülü bulunmakta ve raporlar oluşturulmaktadır. </vt:lpstr>
      <vt:lpstr>GCRIS veri tabanının Üniversite genelinde kullanımının sağlanması için sizlerin desteği ile akademisyen / araştırmacı profil yüzdelerinin geliştirilmesi ve zenginleştirilmesi gerekmektedir.  Ayrıca WoS, Scopus, TRDizin ve PubMed indeksleri dışındaki İEÜ adresli yayınların sisteme eklenmesi gerekmektedir.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GCRIS</dc:title>
  <dc:creator>Solmaz Ozkan</dc:creator>
  <cp:lastModifiedBy>Solmaz Ozkan</cp:lastModifiedBy>
  <cp:revision>62</cp:revision>
  <dcterms:created xsi:type="dcterms:W3CDTF">2023-09-18T14:20:17Z</dcterms:created>
  <dcterms:modified xsi:type="dcterms:W3CDTF">2025-05-15T14:23:49Z</dcterms:modified>
</cp:coreProperties>
</file>