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58" r:id="rId4"/>
    <p:sldId id="265" r:id="rId5"/>
    <p:sldId id="259" r:id="rId6"/>
    <p:sldId id="266" r:id="rId7"/>
    <p:sldId id="267" r:id="rId8"/>
    <p:sldId id="268" r:id="rId9"/>
    <p:sldId id="270" r:id="rId10"/>
    <p:sldId id="272" r:id="rId11"/>
    <p:sldId id="280" r:id="rId12"/>
    <p:sldId id="262" r:id="rId13"/>
    <p:sldId id="274" r:id="rId14"/>
    <p:sldId id="275" r:id="rId15"/>
    <p:sldId id="278" r:id="rId16"/>
    <p:sldId id="276" r:id="rId17"/>
    <p:sldId id="282" r:id="rId18"/>
    <p:sldId id="283" r:id="rId19"/>
    <p:sldId id="284" r:id="rId20"/>
    <p:sldId id="279" r:id="rId21"/>
    <p:sldId id="263" r:id="rId22"/>
    <p:sldId id="2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2495C-7DB0-444C-A90B-160C4FA1A20A}" type="datetimeFigureOut">
              <a:rPr lang="en-US" smtClean="0"/>
              <a:t>03.10.2023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BBB16-3862-4A4F-95BA-E915AB133782}" type="slidenum">
              <a:rPr lang="en-US" smtClean="0"/>
              <a:t>‹#›</a:t>
            </a:fld>
            <a:endParaRPr lang="en-US"/>
          </a:p>
        </p:txBody>
      </p:sp>
    </p:spTree>
    <p:extLst>
      <p:ext uri="{BB962C8B-B14F-4D97-AF65-F5344CB8AC3E}">
        <p14:creationId xmlns:p14="http://schemas.microsoft.com/office/powerpoint/2010/main" val="270813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E596A3-B346-4855-B53D-A227AD78D3AB}" type="datetime1">
              <a:rPr lang="en-US" smtClean="0"/>
              <a:t>03.10.2023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3B4EB4-938F-4F15-A260-D6113BE6EE6B}" type="datetime1">
              <a:rPr lang="en-US" smtClean="0"/>
              <a:t>03.10.2023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F7AA8A-A0B4-4E4D-92AC-14EC57284BBF}" type="datetime1">
              <a:rPr lang="en-US" smtClean="0"/>
              <a:t>03.10.2023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9BD37F-B3EC-4741-BF86-53CCE0F4C5B1}" type="datetime1">
              <a:rPr lang="en-US" smtClean="0"/>
              <a:t>03.10.2023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A2C040-7A7D-4C87-AD15-8A985837EF08}" type="datetime1">
              <a:rPr lang="en-US" smtClean="0"/>
              <a:t>03.10.2023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5ECFC2-1DBF-49B1-984A-2E22763F0BB1}" type="datetime1">
              <a:rPr lang="en-US" smtClean="0"/>
              <a:t>03.10.2023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ABB1DE-C91C-4089-8509-5B635491162F}" type="datetime1">
              <a:rPr lang="en-US" smtClean="0"/>
              <a:t>03.10.2023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E32D6C-29D9-480D-B30D-797F4E21A046}" type="datetime1">
              <a:rPr lang="en-US" smtClean="0"/>
              <a:t>03.10.2023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1CDF40-0992-4027-956A-0E1E44CE1F34}" type="datetime1">
              <a:rPr lang="en-US" smtClean="0"/>
              <a:t>03.10.2023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5F1F40-0DE2-47D2-B12B-D86432020AB7}" type="datetime1">
              <a:rPr lang="en-US" smtClean="0"/>
              <a:t>03.10.2023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76709B-18A5-49A0-8F36-5BCCB71F335E}" type="datetime1">
              <a:rPr lang="en-US" smtClean="0"/>
              <a:t>03.10.2023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AFEE69-8DEB-4D3E-B1F1-0E50B89C6E33}" type="datetime1">
              <a:rPr lang="en-US" smtClean="0"/>
              <a:t>03.10.2023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120312-CD5D-4446-BB44-12C2BA4904A3}" type="datetime1">
              <a:rPr lang="en-US" smtClean="0"/>
              <a:t>03.10.2023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BF45C-CEFB-4ED0-8EB8-4FFB41FBBDA4}" type="datetime1">
              <a:rPr lang="en-US" smtClean="0"/>
              <a:t>03.10.2023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63FCF3-48E4-4AAD-9376-2088828CE73E}" type="datetime1">
              <a:rPr lang="en-US" smtClean="0"/>
              <a:t>03.10.2023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941F4D-6831-49C5-9F53-4F87D8E4A3B8}" type="datetime1">
              <a:rPr lang="en-US" smtClean="0"/>
              <a:t>03.10.2023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57DEF9-5E20-4FFE-A8E6-7DE2D551ECC5}" type="datetime1">
              <a:rPr lang="en-US" smtClean="0"/>
              <a:t>03.10.2023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2104" y="1401510"/>
            <a:ext cx="6274429" cy="923076"/>
          </a:xfrm>
        </p:spPr>
        <p:txBody>
          <a:bodyPr/>
          <a:lstStyle/>
          <a:p>
            <a:pPr algn="ctr"/>
            <a:r>
              <a:rPr lang="tr-TR" dirty="0"/>
              <a:t>GCRIS </a:t>
            </a:r>
            <a:endParaRPr lang="en-US" dirty="0"/>
          </a:p>
        </p:txBody>
      </p:sp>
      <p:sp>
        <p:nvSpPr>
          <p:cNvPr id="3" name="Subtitle 2"/>
          <p:cNvSpPr>
            <a:spLocks noGrp="1"/>
          </p:cNvSpPr>
          <p:nvPr>
            <p:ph type="subTitle" idx="1"/>
          </p:nvPr>
        </p:nvSpPr>
        <p:spPr>
          <a:xfrm>
            <a:off x="264920" y="2546646"/>
            <a:ext cx="9631110" cy="2563739"/>
          </a:xfrm>
        </p:spPr>
        <p:txBody>
          <a:bodyPr>
            <a:normAutofit/>
          </a:bodyPr>
          <a:lstStyle/>
          <a:p>
            <a:pPr algn="just"/>
            <a:r>
              <a:rPr lang="en-US" b="1" dirty="0" smtClean="0"/>
              <a:t>GCRIS </a:t>
            </a:r>
            <a:r>
              <a:rPr lang="en-US" dirty="0" smtClean="0"/>
              <a:t>is a</a:t>
            </a:r>
            <a:r>
              <a:rPr lang="en-US" b="1" dirty="0" smtClean="0"/>
              <a:t> research and performance evaluation information system </a:t>
            </a:r>
            <a:r>
              <a:rPr lang="en-US" dirty="0" smtClean="0"/>
              <a:t>that allows searching and discovering all research outputs at the University, associating these outputs with researchers, providing advanced reporting with different metrics, and supporting institutional strategic decisions.</a:t>
            </a:r>
            <a:endParaRPr lang="en-US" dirty="0" smtClean="0"/>
          </a:p>
          <a:p>
            <a:pPr algn="just"/>
            <a:r>
              <a:rPr lang="en-US" dirty="0" smtClean="0"/>
              <a:t>In </a:t>
            </a:r>
            <a:r>
              <a:rPr lang="en-US" dirty="0"/>
              <a:t>addition, it is an </a:t>
            </a:r>
            <a:r>
              <a:rPr lang="en-US" b="1" dirty="0"/>
              <a:t>open institutional academic archive </a:t>
            </a:r>
            <a:r>
              <a:rPr lang="en-US" dirty="0"/>
              <a:t>at international standards that brings together and organizes all kinds of academic outputs related to research activities and allows sharing with the entire scientific world.</a:t>
            </a:r>
            <a:endParaRPr lang="en-US" dirty="0"/>
          </a:p>
        </p:txBody>
      </p:sp>
      <p:sp>
        <p:nvSpPr>
          <p:cNvPr id="4" name="Date Placeholder 3"/>
          <p:cNvSpPr>
            <a:spLocks noGrp="1"/>
          </p:cNvSpPr>
          <p:nvPr>
            <p:ph type="dt" sz="half" idx="10"/>
          </p:nvPr>
        </p:nvSpPr>
        <p:spPr/>
        <p:txBody>
          <a:bodyPr/>
          <a:lstStyle/>
          <a:p>
            <a:fld id="{30DFDFBC-7EFA-4577-9020-345BD0FA650B}" type="datetime1">
              <a:rPr lang="en-US" smtClean="0"/>
              <a:t>03.10.2023</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43429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52628"/>
          </a:xfrm>
        </p:spPr>
        <p:txBody>
          <a:bodyPr>
            <a:normAutofit/>
          </a:bodyPr>
          <a:lstStyle/>
          <a:p>
            <a:pPr algn="ctr"/>
            <a:r>
              <a:rPr lang="en-US" sz="2000" dirty="0" smtClean="0"/>
              <a:t>Researcher Profile</a:t>
            </a:r>
            <a:endParaRPr lang="en-US" sz="2000" dirty="0"/>
          </a:p>
        </p:txBody>
      </p:sp>
      <p:sp>
        <p:nvSpPr>
          <p:cNvPr id="3" name="Content Placeholder 2"/>
          <p:cNvSpPr>
            <a:spLocks noGrp="1"/>
          </p:cNvSpPr>
          <p:nvPr>
            <p:ph idx="1"/>
          </p:nvPr>
        </p:nvSpPr>
        <p:spPr>
          <a:xfrm>
            <a:off x="677334" y="1316053"/>
            <a:ext cx="8596668" cy="4725310"/>
          </a:xfrm>
        </p:spPr>
        <p:txBody>
          <a:bodyPr/>
          <a:lstStyle/>
          <a:p>
            <a:r>
              <a:rPr lang="tr-TR" dirty="0" smtClean="0"/>
              <a:t>I</a:t>
            </a:r>
            <a:r>
              <a:rPr lang="en-US" dirty="0" smtClean="0"/>
              <a:t>n </a:t>
            </a:r>
            <a:r>
              <a:rPr lang="en-US" dirty="0"/>
              <a:t>the researcher profiles, bibliometric information such as the number of publications and citations, H-index, and field-weighted citation effect can be accessed.</a:t>
            </a:r>
            <a:endParaRPr lang="tr-TR" dirty="0"/>
          </a:p>
          <a:p>
            <a:endParaRPr lang="en-US" dirty="0"/>
          </a:p>
        </p:txBody>
      </p:sp>
      <p:pic>
        <p:nvPicPr>
          <p:cNvPr id="4" name="Content Placeholder 3"/>
          <p:cNvPicPr>
            <a:picLocks noChangeAspect="1"/>
          </p:cNvPicPr>
          <p:nvPr/>
        </p:nvPicPr>
        <p:blipFill>
          <a:blip r:embed="rId2"/>
          <a:stretch>
            <a:fillRect/>
          </a:stretch>
        </p:blipFill>
        <p:spPr>
          <a:xfrm>
            <a:off x="1034040" y="2114659"/>
            <a:ext cx="8691353" cy="3926704"/>
          </a:xfrm>
          <a:prstGeom prst="rect">
            <a:avLst/>
          </a:prstGeom>
        </p:spPr>
      </p:pic>
      <p:sp>
        <p:nvSpPr>
          <p:cNvPr id="5" name="Date Placeholder 4"/>
          <p:cNvSpPr>
            <a:spLocks noGrp="1"/>
          </p:cNvSpPr>
          <p:nvPr>
            <p:ph type="dt" sz="half" idx="10"/>
          </p:nvPr>
        </p:nvSpPr>
        <p:spPr/>
        <p:txBody>
          <a:bodyPr/>
          <a:lstStyle/>
          <a:p>
            <a:fld id="{0CBA0E01-EED1-4A8C-8673-F86A63108B8D}" type="datetime1">
              <a:rPr lang="en-US" smtClean="0"/>
              <a:t>03.10.2023</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39353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normAutofit/>
          </a:bodyPr>
          <a:lstStyle/>
          <a:p>
            <a:r>
              <a:rPr lang="en-US" sz="1600" dirty="0" smtClean="0">
                <a:solidFill>
                  <a:srgbClr val="FF0000"/>
                </a:solidFill>
              </a:rPr>
              <a:t>In the researcher profiles, publications can be filtered by types</a:t>
            </a:r>
            <a:r>
              <a:rPr lang="en-US" sz="1600" dirty="0" smtClean="0">
                <a:solidFill>
                  <a:srgbClr val="FF0000"/>
                </a:solidFill>
              </a:rPr>
              <a:t> </a:t>
            </a:r>
            <a:br>
              <a:rPr lang="en-US" sz="1600" dirty="0" smtClean="0">
                <a:solidFill>
                  <a:srgbClr val="FF0000"/>
                </a:solidFill>
              </a:rPr>
            </a:br>
            <a:r>
              <a:rPr lang="en-US" sz="1600" dirty="0" smtClean="0">
                <a:solidFill>
                  <a:srgbClr val="FF0000"/>
                </a:solidFill>
              </a:rPr>
              <a:t/>
            </a:r>
            <a:br>
              <a:rPr lang="en-US" sz="1600" dirty="0" smtClean="0">
                <a:solidFill>
                  <a:srgbClr val="FF0000"/>
                </a:solidFill>
              </a:rPr>
            </a:br>
            <a:r>
              <a:rPr lang="en-US" sz="1600" dirty="0" smtClean="0">
                <a:solidFill>
                  <a:srgbClr val="FF0000"/>
                </a:solidFill>
              </a:rPr>
              <a:t>Publication date, number of citations, Q value of the journals can be accessed</a:t>
            </a:r>
            <a:r>
              <a:rPr lang="en-US" sz="1600" dirty="0" smtClean="0"/>
              <a:t/>
            </a:r>
            <a:br>
              <a:rPr lang="en-US" sz="1600" dirty="0" smtClean="0"/>
            </a:br>
            <a:endParaRPr lang="en-US" sz="1600" dirty="0">
              <a:solidFill>
                <a:srgbClr val="FF0000"/>
              </a:solidFill>
            </a:endParaRPr>
          </a:p>
        </p:txBody>
      </p:sp>
      <p:sp>
        <p:nvSpPr>
          <p:cNvPr id="3" name="Content Placeholder 2"/>
          <p:cNvSpPr>
            <a:spLocks noGrp="1"/>
          </p:cNvSpPr>
          <p:nvPr>
            <p:ph idx="1"/>
          </p:nvPr>
        </p:nvSpPr>
        <p:spPr>
          <a:xfrm>
            <a:off x="677333" y="2160589"/>
            <a:ext cx="9099055" cy="3880773"/>
          </a:xfrm>
        </p:spPr>
        <p:txBody>
          <a:bodyPr/>
          <a:lstStyle/>
          <a:p>
            <a:endParaRPr lang="en-US" dirty="0"/>
          </a:p>
        </p:txBody>
      </p:sp>
      <p:pic>
        <p:nvPicPr>
          <p:cNvPr id="4" name="Picture 3"/>
          <p:cNvPicPr>
            <a:picLocks noChangeAspect="1"/>
          </p:cNvPicPr>
          <p:nvPr/>
        </p:nvPicPr>
        <p:blipFill>
          <a:blip r:embed="rId2"/>
          <a:stretch>
            <a:fillRect/>
          </a:stretch>
        </p:blipFill>
        <p:spPr>
          <a:xfrm>
            <a:off x="677334" y="1483961"/>
            <a:ext cx="8214323" cy="4557401"/>
          </a:xfrm>
          <a:prstGeom prst="rect">
            <a:avLst/>
          </a:prstGeom>
        </p:spPr>
      </p:pic>
      <p:cxnSp>
        <p:nvCxnSpPr>
          <p:cNvPr id="7" name="Straight Arrow Connector 6"/>
          <p:cNvCxnSpPr/>
          <p:nvPr/>
        </p:nvCxnSpPr>
        <p:spPr>
          <a:xfrm>
            <a:off x="5947873" y="927604"/>
            <a:ext cx="897309" cy="7796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819829" y="1658991"/>
            <a:ext cx="4499368" cy="6538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38998" y="2897024"/>
            <a:ext cx="6588808" cy="264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3312604" y="1371599"/>
            <a:ext cx="1276488" cy="14331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fld id="{0DEC4083-1C84-42EE-80D1-C1326BD36554}" type="datetime1">
              <a:rPr lang="en-US" smtClean="0"/>
              <a:t>03.10.2023</a:t>
            </a:fld>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09392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792" y="921293"/>
            <a:ext cx="8596668" cy="467170"/>
          </a:xfrm>
        </p:spPr>
        <p:txBody>
          <a:bodyPr>
            <a:normAutofit fontScale="90000"/>
          </a:bodyPr>
          <a:lstStyle/>
          <a:p>
            <a:r>
              <a:rPr lang="en-US" sz="2000" dirty="0" smtClean="0"/>
              <a:t>Researcher's all scientific outputs can be examined from the </a:t>
            </a:r>
            <a:r>
              <a:rPr lang="en-US" sz="2000" dirty="0" err="1" smtClean="0"/>
              <a:t>Bibliometrics</a:t>
            </a:r>
            <a:r>
              <a:rPr lang="en-US" sz="2000" dirty="0" smtClean="0"/>
              <a:t> area.</a:t>
            </a:r>
            <a:r>
              <a:rPr lang="en-US" sz="2000" dirty="0" smtClean="0"/>
              <a:t/>
            </a:r>
            <a:br>
              <a:rPr lang="en-US" sz="2000" dirty="0" smtClean="0"/>
            </a:br>
            <a:endParaRPr lang="en-US" sz="2000" dirty="0"/>
          </a:p>
        </p:txBody>
      </p:sp>
      <p:sp>
        <p:nvSpPr>
          <p:cNvPr id="3" name="Content Placeholder 2"/>
          <p:cNvSpPr>
            <a:spLocks noGrp="1"/>
          </p:cNvSpPr>
          <p:nvPr>
            <p:ph idx="1"/>
          </p:nvPr>
        </p:nvSpPr>
        <p:spPr>
          <a:xfrm>
            <a:off x="677334" y="1392965"/>
            <a:ext cx="8596668" cy="4648398"/>
          </a:xfrm>
        </p:spPr>
        <p:txBody>
          <a:bodyPr>
            <a:norm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pic>
        <p:nvPicPr>
          <p:cNvPr id="4" name="Picture 3"/>
          <p:cNvPicPr>
            <a:picLocks noChangeAspect="1"/>
          </p:cNvPicPr>
          <p:nvPr/>
        </p:nvPicPr>
        <p:blipFill>
          <a:blip r:embed="rId2"/>
          <a:stretch>
            <a:fillRect/>
          </a:stretch>
        </p:blipFill>
        <p:spPr>
          <a:xfrm>
            <a:off x="3283364" y="1634779"/>
            <a:ext cx="3792553" cy="4728986"/>
          </a:xfrm>
          <a:prstGeom prst="rect">
            <a:avLst/>
          </a:prstGeom>
        </p:spPr>
      </p:pic>
      <p:sp>
        <p:nvSpPr>
          <p:cNvPr id="5" name="Date Placeholder 4"/>
          <p:cNvSpPr>
            <a:spLocks noGrp="1"/>
          </p:cNvSpPr>
          <p:nvPr>
            <p:ph type="dt" sz="half" idx="10"/>
          </p:nvPr>
        </p:nvSpPr>
        <p:spPr/>
        <p:txBody>
          <a:bodyPr/>
          <a:lstStyle/>
          <a:p>
            <a:fld id="{2A1556D5-9C7E-4EA1-B1DF-079B77B4DA1B}" type="datetime1">
              <a:rPr lang="en-US" smtClean="0"/>
              <a:t>03.10.2023</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Picture 5"/>
          <p:cNvPicPr>
            <a:picLocks noChangeAspect="1"/>
          </p:cNvPicPr>
          <p:nvPr/>
        </p:nvPicPr>
        <p:blipFill>
          <a:blip r:embed="rId3"/>
          <a:stretch>
            <a:fillRect/>
          </a:stretch>
        </p:blipFill>
        <p:spPr>
          <a:xfrm>
            <a:off x="871440" y="251300"/>
            <a:ext cx="8323836" cy="609737"/>
          </a:xfrm>
          <a:prstGeom prst="rect">
            <a:avLst/>
          </a:prstGeom>
        </p:spPr>
      </p:pic>
      <p:sp>
        <p:nvSpPr>
          <p:cNvPr id="8" name="Rectangle 7"/>
          <p:cNvSpPr/>
          <p:nvPr/>
        </p:nvSpPr>
        <p:spPr>
          <a:xfrm>
            <a:off x="2914116" y="376015"/>
            <a:ext cx="1153682" cy="4220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267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75716"/>
          </a:xfrm>
        </p:spPr>
        <p:txBody>
          <a:bodyPr>
            <a:normAutofit/>
          </a:bodyPr>
          <a:lstStyle/>
          <a:p>
            <a:pPr algn="ctr"/>
            <a:r>
              <a:rPr lang="en-US" sz="2000" dirty="0" smtClean="0"/>
              <a:t>3-Unit Module</a:t>
            </a:r>
            <a:endParaRPr lang="en-US" sz="2000" dirty="0"/>
          </a:p>
        </p:txBody>
      </p:sp>
      <p:sp>
        <p:nvSpPr>
          <p:cNvPr id="3" name="Content Placeholder 2"/>
          <p:cNvSpPr>
            <a:spLocks noGrp="1"/>
          </p:cNvSpPr>
          <p:nvPr>
            <p:ph idx="1"/>
          </p:nvPr>
        </p:nvSpPr>
        <p:spPr>
          <a:xfrm>
            <a:off x="677334" y="1196411"/>
            <a:ext cx="8596668" cy="4844951"/>
          </a:xfrm>
        </p:spPr>
        <p:txBody>
          <a:bodyPr/>
          <a:lstStyle/>
          <a:p>
            <a:r>
              <a:rPr lang="en-US" dirty="0" smtClean="0"/>
              <a:t>Department-based analysis is offered. </a:t>
            </a:r>
          </a:p>
          <a:p>
            <a:r>
              <a:rPr lang="en-US" dirty="0" smtClean="0"/>
              <a:t>All departments are listed in this field, or a department-based search can be made with the search box.</a:t>
            </a:r>
          </a:p>
          <a:p>
            <a:endParaRPr lang="tr-TR" dirty="0"/>
          </a:p>
          <a:p>
            <a:endParaRPr lang="tr-TR" dirty="0"/>
          </a:p>
          <a:p>
            <a:endParaRPr lang="en-US" dirty="0"/>
          </a:p>
        </p:txBody>
      </p:sp>
      <p:pic>
        <p:nvPicPr>
          <p:cNvPr id="4" name="Picture 3"/>
          <p:cNvPicPr>
            <a:picLocks noChangeAspect="1"/>
          </p:cNvPicPr>
          <p:nvPr/>
        </p:nvPicPr>
        <p:blipFill>
          <a:blip r:embed="rId2"/>
          <a:stretch>
            <a:fillRect/>
          </a:stretch>
        </p:blipFill>
        <p:spPr>
          <a:xfrm>
            <a:off x="1880075" y="2533702"/>
            <a:ext cx="5956419" cy="4479291"/>
          </a:xfrm>
          <a:prstGeom prst="rect">
            <a:avLst/>
          </a:prstGeom>
        </p:spPr>
      </p:pic>
      <p:sp>
        <p:nvSpPr>
          <p:cNvPr id="5" name="Rectangle 4"/>
          <p:cNvSpPr/>
          <p:nvPr/>
        </p:nvSpPr>
        <p:spPr>
          <a:xfrm>
            <a:off x="2119357" y="4999290"/>
            <a:ext cx="1333144" cy="1794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2440ACA4-D413-4978-9E3E-1BF44C46D697}" type="datetime1">
              <a:rPr lang="en-US" smtClean="0"/>
              <a:t>03.10.2023</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09814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When </a:t>
            </a:r>
            <a:r>
              <a:rPr lang="en-US" sz="2000" dirty="0"/>
              <a:t>the </a:t>
            </a:r>
            <a:r>
              <a:rPr lang="en-US" sz="2000" dirty="0" err="1"/>
              <a:t>Bibliometrics</a:t>
            </a:r>
            <a:r>
              <a:rPr lang="en-US" sz="2000" dirty="0"/>
              <a:t> button is clicked, all the charts and lists that we see in the Researcher profile can be accessed on a departmental basis.</a:t>
            </a:r>
            <a:r>
              <a:rPr lang="tr-TR" sz="2000" dirty="0"/>
              <a:t/>
            </a:r>
            <a:br>
              <a:rPr lang="tr-TR" sz="2000" dirty="0"/>
            </a:br>
            <a:endParaRPr lang="en-US" sz="2000" dirty="0"/>
          </a:p>
        </p:txBody>
      </p:sp>
      <p:sp>
        <p:nvSpPr>
          <p:cNvPr id="3" name="Content Placeholder 2"/>
          <p:cNvSpPr>
            <a:spLocks noGrp="1"/>
          </p:cNvSpPr>
          <p:nvPr>
            <p:ph idx="1"/>
          </p:nvPr>
        </p:nvSpPr>
        <p:spPr/>
        <p:txBody>
          <a:bodyPr/>
          <a:lstStyle/>
          <a:p>
            <a:endParaRPr lang="tr-TR" dirty="0"/>
          </a:p>
          <a:p>
            <a:endParaRPr lang="en-US" dirty="0"/>
          </a:p>
        </p:txBody>
      </p:sp>
      <p:pic>
        <p:nvPicPr>
          <p:cNvPr id="4" name="Picture 3"/>
          <p:cNvPicPr>
            <a:picLocks noChangeAspect="1"/>
          </p:cNvPicPr>
          <p:nvPr/>
        </p:nvPicPr>
        <p:blipFill>
          <a:blip r:embed="rId2"/>
          <a:stretch>
            <a:fillRect/>
          </a:stretch>
        </p:blipFill>
        <p:spPr>
          <a:xfrm>
            <a:off x="211763" y="2160589"/>
            <a:ext cx="6283042" cy="2189993"/>
          </a:xfrm>
          <a:prstGeom prst="rect">
            <a:avLst/>
          </a:prstGeom>
        </p:spPr>
      </p:pic>
      <p:pic>
        <p:nvPicPr>
          <p:cNvPr id="6" name="Picture 5"/>
          <p:cNvPicPr>
            <a:picLocks noChangeAspect="1"/>
          </p:cNvPicPr>
          <p:nvPr/>
        </p:nvPicPr>
        <p:blipFill>
          <a:blip r:embed="rId3"/>
          <a:stretch>
            <a:fillRect/>
          </a:stretch>
        </p:blipFill>
        <p:spPr>
          <a:xfrm>
            <a:off x="6571717" y="2160589"/>
            <a:ext cx="3884923" cy="4091254"/>
          </a:xfrm>
          <a:prstGeom prst="rect">
            <a:avLst/>
          </a:prstGeom>
        </p:spPr>
      </p:pic>
      <p:sp>
        <p:nvSpPr>
          <p:cNvPr id="7" name="Rectangle 6"/>
          <p:cNvSpPr/>
          <p:nvPr/>
        </p:nvSpPr>
        <p:spPr>
          <a:xfrm>
            <a:off x="4238714" y="2160589"/>
            <a:ext cx="736954" cy="531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DEA6B7C-187F-438F-8C2A-FDF3D9CFF93A}" type="datetime1">
              <a:rPr lang="en-US" smtClean="0"/>
              <a:t>03.10.2023</a:t>
            </a:fld>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575439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75716"/>
          </a:xfrm>
        </p:spPr>
        <p:txBody>
          <a:bodyPr>
            <a:normAutofit/>
          </a:bodyPr>
          <a:lstStyle/>
          <a:p>
            <a:pPr algn="ctr"/>
            <a:r>
              <a:rPr lang="en-US" sz="2000" dirty="0" smtClean="0"/>
              <a:t>4-Projects Module</a:t>
            </a:r>
            <a:endParaRPr lang="en-US" sz="2000" dirty="0"/>
          </a:p>
        </p:txBody>
      </p:sp>
      <p:sp>
        <p:nvSpPr>
          <p:cNvPr id="3" name="Content Placeholder 2"/>
          <p:cNvSpPr>
            <a:spLocks noGrp="1"/>
          </p:cNvSpPr>
          <p:nvPr>
            <p:ph idx="1"/>
          </p:nvPr>
        </p:nvSpPr>
        <p:spPr>
          <a:xfrm>
            <a:off x="677334" y="1213503"/>
            <a:ext cx="8312842" cy="4452359"/>
          </a:xfrm>
        </p:spPr>
        <p:txBody>
          <a:bodyPr/>
          <a:lstStyle/>
          <a:p>
            <a:r>
              <a:rPr lang="en-US" dirty="0" smtClean="0"/>
              <a:t>GCRIS includes not only publications, but also different types of research components such as projects, equipment, awards and data sets, which include the entire ecosystem of the University.</a:t>
            </a:r>
            <a:endParaRPr lang="en-US" dirty="0" smtClean="0"/>
          </a:p>
          <a:p>
            <a:r>
              <a:rPr lang="en-US" dirty="0" smtClean="0"/>
              <a:t>The number of projects by year and publications regarding projects can be explored and examined.</a:t>
            </a:r>
            <a:endParaRPr lang="en-US" dirty="0" smtClean="0"/>
          </a:p>
          <a:p>
            <a:endParaRPr lang="tr-TR" dirty="0"/>
          </a:p>
          <a:p>
            <a:endParaRPr lang="tr-TR" dirty="0"/>
          </a:p>
          <a:p>
            <a:r>
              <a:rPr lang="tr-TR" dirty="0"/>
              <a:t> </a:t>
            </a:r>
          </a:p>
          <a:p>
            <a:endParaRPr lang="tr-TR" dirty="0"/>
          </a:p>
          <a:p>
            <a:endParaRPr lang="en-US" dirty="0"/>
          </a:p>
        </p:txBody>
      </p:sp>
      <p:pic>
        <p:nvPicPr>
          <p:cNvPr id="5" name="Picture 4"/>
          <p:cNvPicPr>
            <a:picLocks noChangeAspect="1"/>
          </p:cNvPicPr>
          <p:nvPr/>
        </p:nvPicPr>
        <p:blipFill>
          <a:blip r:embed="rId2"/>
          <a:stretch>
            <a:fillRect/>
          </a:stretch>
        </p:blipFill>
        <p:spPr>
          <a:xfrm>
            <a:off x="791346" y="2882763"/>
            <a:ext cx="7896516" cy="2783099"/>
          </a:xfrm>
          <a:prstGeom prst="rect">
            <a:avLst/>
          </a:prstGeom>
        </p:spPr>
      </p:pic>
      <p:sp>
        <p:nvSpPr>
          <p:cNvPr id="4" name="Date Placeholder 3"/>
          <p:cNvSpPr>
            <a:spLocks noGrp="1"/>
          </p:cNvSpPr>
          <p:nvPr>
            <p:ph type="dt" sz="half" idx="10"/>
          </p:nvPr>
        </p:nvSpPr>
        <p:spPr/>
        <p:txBody>
          <a:bodyPr/>
          <a:lstStyle/>
          <a:p>
            <a:fld id="{62E4558A-2CB1-4689-BB0C-243CA43A7AB6}" type="datetime1">
              <a:rPr lang="en-US" smtClean="0"/>
              <a:t>03.10.2023</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842111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Under </a:t>
            </a:r>
            <a:r>
              <a:rPr lang="en-US" sz="2000" dirty="0"/>
              <a:t>the Reports menu, general graphics of the institution's scientific outputs can be accessed and comparisons can be made between domestic and foreign universities.</a:t>
            </a:r>
            <a:endParaRPr lang="en-US" sz="2000" dirty="0"/>
          </a:p>
        </p:txBody>
      </p:sp>
      <p:sp>
        <p:nvSpPr>
          <p:cNvPr id="3" name="Content Placeholder 2"/>
          <p:cNvSpPr>
            <a:spLocks noGrp="1"/>
          </p:cNvSpPr>
          <p:nvPr>
            <p:ph idx="1"/>
          </p:nvPr>
        </p:nvSpPr>
        <p:spPr/>
        <p:txBody>
          <a:bodyPr/>
          <a:lstStyle/>
          <a:p>
            <a:endParaRPr lang="tr-TR" dirty="0"/>
          </a:p>
          <a:p>
            <a:endParaRPr lang="en-US" dirty="0"/>
          </a:p>
        </p:txBody>
      </p:sp>
      <p:pic>
        <p:nvPicPr>
          <p:cNvPr id="4" name="Picture 3"/>
          <p:cNvPicPr>
            <a:picLocks noChangeAspect="1"/>
          </p:cNvPicPr>
          <p:nvPr/>
        </p:nvPicPr>
        <p:blipFill>
          <a:blip r:embed="rId2"/>
          <a:stretch>
            <a:fillRect/>
          </a:stretch>
        </p:blipFill>
        <p:spPr>
          <a:xfrm>
            <a:off x="943359" y="2049984"/>
            <a:ext cx="2478847" cy="4101982"/>
          </a:xfrm>
          <a:prstGeom prst="rect">
            <a:avLst/>
          </a:prstGeom>
        </p:spPr>
      </p:pic>
      <p:pic>
        <p:nvPicPr>
          <p:cNvPr id="5" name="Picture 4"/>
          <p:cNvPicPr>
            <a:picLocks noChangeAspect="1"/>
          </p:cNvPicPr>
          <p:nvPr/>
        </p:nvPicPr>
        <p:blipFill>
          <a:blip r:embed="rId3"/>
          <a:stretch>
            <a:fillRect/>
          </a:stretch>
        </p:blipFill>
        <p:spPr>
          <a:xfrm>
            <a:off x="3594228" y="2112137"/>
            <a:ext cx="3295846" cy="4039829"/>
          </a:xfrm>
          <a:prstGeom prst="rect">
            <a:avLst/>
          </a:prstGeom>
        </p:spPr>
      </p:pic>
      <p:pic>
        <p:nvPicPr>
          <p:cNvPr id="6" name="Picture 5"/>
          <p:cNvPicPr>
            <a:picLocks noChangeAspect="1"/>
          </p:cNvPicPr>
          <p:nvPr/>
        </p:nvPicPr>
        <p:blipFill>
          <a:blip r:embed="rId4"/>
          <a:stretch>
            <a:fillRect/>
          </a:stretch>
        </p:blipFill>
        <p:spPr>
          <a:xfrm>
            <a:off x="6800672" y="1700677"/>
            <a:ext cx="2951352" cy="4340685"/>
          </a:xfrm>
          <a:prstGeom prst="rect">
            <a:avLst/>
          </a:prstGeom>
        </p:spPr>
      </p:pic>
      <p:sp>
        <p:nvSpPr>
          <p:cNvPr id="7" name="Date Placeholder 6"/>
          <p:cNvSpPr>
            <a:spLocks noGrp="1"/>
          </p:cNvSpPr>
          <p:nvPr>
            <p:ph type="dt" sz="half" idx="10"/>
          </p:nvPr>
        </p:nvSpPr>
        <p:spPr/>
        <p:txBody>
          <a:bodyPr/>
          <a:lstStyle/>
          <a:p>
            <a:fld id="{0C817314-4AB3-46E0-B44C-313F89B4BB55}" type="datetime1">
              <a:rPr lang="en-US" smtClean="0"/>
              <a:t>03.10.2023</a:t>
            </a:fld>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181756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t>
            </a:r>
            <a:endParaRPr lang="en-US" dirty="0"/>
          </a:p>
        </p:txBody>
      </p:sp>
      <p:pic>
        <p:nvPicPr>
          <p:cNvPr id="7" name="Content Placeholder 6"/>
          <p:cNvPicPr>
            <a:picLocks noGrp="1" noChangeAspect="1"/>
          </p:cNvPicPr>
          <p:nvPr>
            <p:ph idx="1"/>
          </p:nvPr>
        </p:nvPicPr>
        <p:blipFill>
          <a:blip r:embed="rId2"/>
          <a:stretch>
            <a:fillRect/>
          </a:stretch>
        </p:blipFill>
        <p:spPr>
          <a:xfrm>
            <a:off x="2281289" y="1181760"/>
            <a:ext cx="4580581" cy="553036"/>
          </a:xfrm>
          <a:prstGeom prst="rect">
            <a:avLst/>
          </a:prstGeom>
        </p:spPr>
      </p:pic>
      <p:sp>
        <p:nvSpPr>
          <p:cNvPr id="4" name="Date Placeholder 3"/>
          <p:cNvSpPr>
            <a:spLocks noGrp="1"/>
          </p:cNvSpPr>
          <p:nvPr>
            <p:ph type="dt" sz="half" idx="10"/>
          </p:nvPr>
        </p:nvSpPr>
        <p:spPr/>
        <p:txBody>
          <a:bodyPr/>
          <a:lstStyle/>
          <a:p>
            <a:fld id="{331CDF40-0992-4027-956A-0E1E44CE1F34}" type="datetime1">
              <a:rPr lang="en-US" smtClean="0"/>
              <a:t>03.10.2023</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8" name="Picture 7"/>
          <p:cNvPicPr>
            <a:picLocks noChangeAspect="1"/>
          </p:cNvPicPr>
          <p:nvPr/>
        </p:nvPicPr>
        <p:blipFill>
          <a:blip r:embed="rId3"/>
          <a:stretch>
            <a:fillRect/>
          </a:stretch>
        </p:blipFill>
        <p:spPr>
          <a:xfrm>
            <a:off x="309864" y="2061832"/>
            <a:ext cx="5005619" cy="1707998"/>
          </a:xfrm>
          <a:prstGeom prst="rect">
            <a:avLst/>
          </a:prstGeom>
        </p:spPr>
      </p:pic>
      <p:pic>
        <p:nvPicPr>
          <p:cNvPr id="9" name="Picture 8"/>
          <p:cNvPicPr>
            <a:picLocks noChangeAspect="1"/>
          </p:cNvPicPr>
          <p:nvPr/>
        </p:nvPicPr>
        <p:blipFill>
          <a:blip r:embed="rId4"/>
          <a:stretch>
            <a:fillRect/>
          </a:stretch>
        </p:blipFill>
        <p:spPr>
          <a:xfrm>
            <a:off x="5694767" y="2028160"/>
            <a:ext cx="5414767" cy="1641104"/>
          </a:xfrm>
          <a:prstGeom prst="rect">
            <a:avLst/>
          </a:prstGeom>
        </p:spPr>
      </p:pic>
      <p:pic>
        <p:nvPicPr>
          <p:cNvPr id="10" name="Picture 9"/>
          <p:cNvPicPr>
            <a:picLocks noChangeAspect="1"/>
          </p:cNvPicPr>
          <p:nvPr/>
        </p:nvPicPr>
        <p:blipFill>
          <a:blip r:embed="rId5"/>
          <a:stretch>
            <a:fillRect/>
          </a:stretch>
        </p:blipFill>
        <p:spPr>
          <a:xfrm>
            <a:off x="309864" y="3921368"/>
            <a:ext cx="5384903" cy="1720224"/>
          </a:xfrm>
          <a:prstGeom prst="rect">
            <a:avLst/>
          </a:prstGeom>
        </p:spPr>
      </p:pic>
      <p:pic>
        <p:nvPicPr>
          <p:cNvPr id="13" name="Picture 12"/>
          <p:cNvPicPr>
            <a:picLocks noChangeAspect="1"/>
          </p:cNvPicPr>
          <p:nvPr/>
        </p:nvPicPr>
        <p:blipFill>
          <a:blip r:embed="rId6"/>
          <a:stretch>
            <a:fillRect/>
          </a:stretch>
        </p:blipFill>
        <p:spPr>
          <a:xfrm>
            <a:off x="5819686" y="3877814"/>
            <a:ext cx="5319627" cy="1727899"/>
          </a:xfrm>
          <a:prstGeom prst="rect">
            <a:avLst/>
          </a:prstGeom>
        </p:spPr>
      </p:pic>
      <p:sp>
        <p:nvSpPr>
          <p:cNvPr id="14" name="Rectangle 13"/>
          <p:cNvSpPr/>
          <p:nvPr/>
        </p:nvSpPr>
        <p:spPr>
          <a:xfrm>
            <a:off x="309864" y="2061832"/>
            <a:ext cx="5321815" cy="16074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19686" y="2028160"/>
            <a:ext cx="5319627" cy="1641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8050" y="3877815"/>
            <a:ext cx="5333629" cy="17278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19686" y="3921368"/>
            <a:ext cx="5319627" cy="16843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37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t>
            </a:r>
            <a:endParaRPr lang="en-US" dirty="0"/>
          </a:p>
        </p:txBody>
      </p:sp>
      <p:pic>
        <p:nvPicPr>
          <p:cNvPr id="6" name="Content Placeholder 5"/>
          <p:cNvPicPr>
            <a:picLocks noGrp="1" noChangeAspect="1"/>
          </p:cNvPicPr>
          <p:nvPr>
            <p:ph idx="1"/>
          </p:nvPr>
        </p:nvPicPr>
        <p:blipFill>
          <a:blip r:embed="rId2"/>
          <a:stretch>
            <a:fillRect/>
          </a:stretch>
        </p:blipFill>
        <p:spPr>
          <a:xfrm>
            <a:off x="361140" y="2133369"/>
            <a:ext cx="5181600" cy="1543050"/>
          </a:xfrm>
          <a:prstGeom prst="rect">
            <a:avLst/>
          </a:prstGeom>
        </p:spPr>
      </p:pic>
      <p:sp>
        <p:nvSpPr>
          <p:cNvPr id="4" name="Date Placeholder 3"/>
          <p:cNvSpPr>
            <a:spLocks noGrp="1"/>
          </p:cNvSpPr>
          <p:nvPr>
            <p:ph type="dt" sz="half" idx="10"/>
          </p:nvPr>
        </p:nvSpPr>
        <p:spPr/>
        <p:txBody>
          <a:bodyPr/>
          <a:lstStyle/>
          <a:p>
            <a:fld id="{331CDF40-0992-4027-956A-0E1E44CE1F34}" type="datetime1">
              <a:rPr lang="en-US" smtClean="0"/>
              <a:t>03.10.2023</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7" name="Picture 6"/>
          <p:cNvPicPr>
            <a:picLocks noChangeAspect="1"/>
          </p:cNvPicPr>
          <p:nvPr/>
        </p:nvPicPr>
        <p:blipFill>
          <a:blip r:embed="rId3"/>
          <a:stretch>
            <a:fillRect/>
          </a:stretch>
        </p:blipFill>
        <p:spPr>
          <a:xfrm>
            <a:off x="5985113" y="2133369"/>
            <a:ext cx="5211100" cy="1543050"/>
          </a:xfrm>
          <a:prstGeom prst="rect">
            <a:avLst/>
          </a:prstGeom>
        </p:spPr>
      </p:pic>
      <p:pic>
        <p:nvPicPr>
          <p:cNvPr id="8" name="Picture 7"/>
          <p:cNvPicPr>
            <a:picLocks noChangeAspect="1"/>
          </p:cNvPicPr>
          <p:nvPr/>
        </p:nvPicPr>
        <p:blipFill>
          <a:blip r:embed="rId4"/>
          <a:stretch>
            <a:fillRect/>
          </a:stretch>
        </p:blipFill>
        <p:spPr>
          <a:xfrm>
            <a:off x="3130956" y="4143197"/>
            <a:ext cx="5172075" cy="1733550"/>
          </a:xfrm>
          <a:prstGeom prst="rect">
            <a:avLst/>
          </a:prstGeom>
        </p:spPr>
      </p:pic>
      <p:sp>
        <p:nvSpPr>
          <p:cNvPr id="10" name="Rectangle 9"/>
          <p:cNvSpPr/>
          <p:nvPr/>
        </p:nvSpPr>
        <p:spPr>
          <a:xfrm>
            <a:off x="361140" y="2133369"/>
            <a:ext cx="5296176" cy="17460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8968" y="2133369"/>
            <a:ext cx="5137245" cy="1746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30956" y="4213077"/>
            <a:ext cx="5363564" cy="1663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06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22049" y="1068224"/>
            <a:ext cx="7001164" cy="609600"/>
          </a:xfrm>
          <a:prstGeom prst="rect">
            <a:avLst/>
          </a:prstGeom>
        </p:spPr>
      </p:pic>
      <p:sp>
        <p:nvSpPr>
          <p:cNvPr id="2" name="Title 1"/>
          <p:cNvSpPr>
            <a:spLocks noGrp="1"/>
          </p:cNvSpPr>
          <p:nvPr>
            <p:ph type="title"/>
          </p:nvPr>
        </p:nvSpPr>
        <p:spPr/>
        <p:txBody>
          <a:bodyPr/>
          <a:lstStyle/>
          <a:p>
            <a:r>
              <a:rPr lang="tr-TR" dirty="0" smtClean="0"/>
              <a:t>.</a:t>
            </a:r>
            <a:endParaRPr lang="en-US" dirty="0"/>
          </a:p>
        </p:txBody>
      </p:sp>
      <p:pic>
        <p:nvPicPr>
          <p:cNvPr id="7" name="Content Placeholder 6"/>
          <p:cNvPicPr>
            <a:picLocks noGrp="1" noChangeAspect="1"/>
          </p:cNvPicPr>
          <p:nvPr>
            <p:ph idx="1"/>
          </p:nvPr>
        </p:nvPicPr>
        <p:blipFill>
          <a:blip r:embed="rId3"/>
          <a:stretch>
            <a:fillRect/>
          </a:stretch>
        </p:blipFill>
        <p:spPr>
          <a:xfrm>
            <a:off x="297420" y="1954114"/>
            <a:ext cx="5265894" cy="1651697"/>
          </a:xfrm>
          <a:prstGeom prst="rect">
            <a:avLst/>
          </a:prstGeom>
        </p:spPr>
      </p:pic>
      <p:sp>
        <p:nvSpPr>
          <p:cNvPr id="4" name="Date Placeholder 3"/>
          <p:cNvSpPr>
            <a:spLocks noGrp="1"/>
          </p:cNvSpPr>
          <p:nvPr>
            <p:ph type="dt" sz="half" idx="10"/>
          </p:nvPr>
        </p:nvSpPr>
        <p:spPr/>
        <p:txBody>
          <a:bodyPr/>
          <a:lstStyle/>
          <a:p>
            <a:fld id="{331CDF40-0992-4027-956A-0E1E44CE1F34}" type="datetime1">
              <a:rPr lang="en-US" smtClean="0"/>
              <a:t>03.10.2023</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8" name="Picture 7"/>
          <p:cNvPicPr>
            <a:picLocks noChangeAspect="1"/>
          </p:cNvPicPr>
          <p:nvPr/>
        </p:nvPicPr>
        <p:blipFill>
          <a:blip r:embed="rId4"/>
          <a:stretch>
            <a:fillRect/>
          </a:stretch>
        </p:blipFill>
        <p:spPr>
          <a:xfrm>
            <a:off x="5964851" y="1881929"/>
            <a:ext cx="5251621" cy="1723882"/>
          </a:xfrm>
          <a:prstGeom prst="rect">
            <a:avLst/>
          </a:prstGeom>
        </p:spPr>
      </p:pic>
      <p:pic>
        <p:nvPicPr>
          <p:cNvPr id="9" name="Picture 8"/>
          <p:cNvPicPr>
            <a:picLocks noChangeAspect="1"/>
          </p:cNvPicPr>
          <p:nvPr/>
        </p:nvPicPr>
        <p:blipFill>
          <a:blip r:embed="rId5"/>
          <a:stretch>
            <a:fillRect/>
          </a:stretch>
        </p:blipFill>
        <p:spPr>
          <a:xfrm>
            <a:off x="173652" y="3937761"/>
            <a:ext cx="5552030" cy="1698483"/>
          </a:xfrm>
          <a:prstGeom prst="rect">
            <a:avLst/>
          </a:prstGeom>
        </p:spPr>
      </p:pic>
      <p:pic>
        <p:nvPicPr>
          <p:cNvPr id="10" name="Picture 9"/>
          <p:cNvPicPr>
            <a:picLocks noChangeAspect="1"/>
          </p:cNvPicPr>
          <p:nvPr/>
        </p:nvPicPr>
        <p:blipFill>
          <a:blip r:embed="rId6"/>
          <a:stretch>
            <a:fillRect/>
          </a:stretch>
        </p:blipFill>
        <p:spPr>
          <a:xfrm>
            <a:off x="6131847" y="4047736"/>
            <a:ext cx="5084626" cy="1660807"/>
          </a:xfrm>
          <a:prstGeom prst="rect">
            <a:avLst/>
          </a:prstGeom>
        </p:spPr>
      </p:pic>
      <p:sp>
        <p:nvSpPr>
          <p:cNvPr id="12" name="Rectangle 11"/>
          <p:cNvSpPr/>
          <p:nvPr/>
        </p:nvSpPr>
        <p:spPr>
          <a:xfrm>
            <a:off x="358923" y="1954114"/>
            <a:ext cx="5204391" cy="16516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64851" y="1954114"/>
            <a:ext cx="5251621" cy="16516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7420" y="4047736"/>
            <a:ext cx="5327397" cy="1588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31847" y="4047736"/>
            <a:ext cx="5084625" cy="16608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88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t>
            </a:r>
            <a:endParaRPr lang="en-US" dirty="0"/>
          </a:p>
        </p:txBody>
      </p:sp>
      <p:sp>
        <p:nvSpPr>
          <p:cNvPr id="3" name="Content Placeholder 2"/>
          <p:cNvSpPr>
            <a:spLocks noGrp="1"/>
          </p:cNvSpPr>
          <p:nvPr>
            <p:ph idx="1"/>
          </p:nvPr>
        </p:nvSpPr>
        <p:spPr/>
        <p:txBody>
          <a:bodyPr/>
          <a:lstStyle/>
          <a:p>
            <a:r>
              <a:rPr lang="en-US" dirty="0" smtClean="0"/>
              <a:t>It is compatible with open access infrastructures such as Euro </a:t>
            </a:r>
            <a:r>
              <a:rPr lang="en-US" dirty="0" err="1" smtClean="0"/>
              <a:t>Cris</a:t>
            </a:r>
            <a:r>
              <a:rPr lang="en-US" dirty="0" smtClean="0"/>
              <a:t> and </a:t>
            </a:r>
            <a:r>
              <a:rPr lang="en-US" dirty="0" err="1" smtClean="0"/>
              <a:t>OpenAIRE</a:t>
            </a:r>
            <a:r>
              <a:rPr lang="en-US" dirty="0" smtClean="0"/>
              <a:t>.</a:t>
            </a:r>
            <a:endParaRPr lang="en-US" dirty="0" smtClean="0"/>
          </a:p>
          <a:p>
            <a:r>
              <a:rPr lang="en-US" dirty="0" smtClean="0"/>
              <a:t>It is automatically indexed by systems such as Google Scholar, Base, </a:t>
            </a:r>
            <a:r>
              <a:rPr lang="en-US" dirty="0" err="1" smtClean="0"/>
              <a:t>unpaywall</a:t>
            </a:r>
            <a:r>
              <a:rPr lang="en-US" dirty="0" smtClean="0"/>
              <a:t>, </a:t>
            </a:r>
            <a:r>
              <a:rPr lang="en-US" dirty="0" err="1" smtClean="0"/>
              <a:t>Tubitak</a:t>
            </a:r>
            <a:r>
              <a:rPr lang="en-US" dirty="0" smtClean="0"/>
              <a:t> </a:t>
            </a:r>
            <a:r>
              <a:rPr lang="en-US" dirty="0" err="1" smtClean="0"/>
              <a:t>harman</a:t>
            </a:r>
            <a:r>
              <a:rPr lang="en-US" dirty="0" smtClean="0"/>
              <a:t>.</a:t>
            </a:r>
            <a:endParaRPr lang="en-US" dirty="0" smtClean="0"/>
          </a:p>
          <a:p>
            <a:r>
              <a:rPr lang="en-US" dirty="0" smtClean="0"/>
              <a:t>This feature increases the visibility of the institution's research outputs and researchers.</a:t>
            </a:r>
            <a:endParaRPr lang="en-US" dirty="0" smtClean="0"/>
          </a:p>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fld id="{A3834441-FD31-4050-8C22-96F572EE428D}" type="datetime1">
              <a:rPr lang="en-US" smtClean="0"/>
              <a:t>03.10.2023</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678142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2269"/>
          </a:xfrm>
        </p:spPr>
        <p:txBody>
          <a:bodyPr>
            <a:normAutofit/>
          </a:bodyPr>
          <a:lstStyle/>
          <a:p>
            <a:r>
              <a:rPr lang="en-US" sz="2000" dirty="0" smtClean="0"/>
              <a:t>Provided </a:t>
            </a:r>
            <a:r>
              <a:rPr lang="en-US" sz="2000" dirty="0"/>
              <a:t>that the GCRIS database is logged </a:t>
            </a:r>
            <a:r>
              <a:rPr lang="en-US" sz="2000" dirty="0" smtClean="0"/>
              <a:t>in</a:t>
            </a:r>
            <a:r>
              <a:rPr lang="tr-TR" sz="2000" dirty="0"/>
              <a:t>;</a:t>
            </a:r>
            <a:endParaRPr lang="en-US" sz="2000" dirty="0"/>
          </a:p>
        </p:txBody>
      </p:sp>
      <p:sp>
        <p:nvSpPr>
          <p:cNvPr id="3" name="Content Placeholder 2"/>
          <p:cNvSpPr>
            <a:spLocks noGrp="1"/>
          </p:cNvSpPr>
          <p:nvPr>
            <p:ph idx="1"/>
          </p:nvPr>
        </p:nvSpPr>
        <p:spPr>
          <a:xfrm>
            <a:off x="677334" y="1427149"/>
            <a:ext cx="8596668" cy="4614214"/>
          </a:xfrm>
        </p:spPr>
        <p:txBody>
          <a:bodyPr/>
          <a:lstStyle/>
          <a:p>
            <a:r>
              <a:rPr lang="en-US" dirty="0" smtClean="0"/>
              <a:t>Publication numbers, master's and doctoral theses numbers can be easily compared on a departmental basis in the reports men</a:t>
            </a:r>
            <a:r>
              <a:rPr lang="tr-TR" dirty="0" smtClean="0"/>
              <a:t>u</a:t>
            </a:r>
            <a:r>
              <a:rPr lang="en-US" dirty="0" smtClean="0"/>
              <a:t>.</a:t>
            </a:r>
            <a:endParaRPr lang="en-US" dirty="0" smtClean="0"/>
          </a:p>
          <a:p>
            <a:endParaRPr lang="en-US" dirty="0"/>
          </a:p>
        </p:txBody>
      </p:sp>
      <p:pic>
        <p:nvPicPr>
          <p:cNvPr id="4" name="Picture 3"/>
          <p:cNvPicPr>
            <a:picLocks noChangeAspect="1"/>
          </p:cNvPicPr>
          <p:nvPr/>
        </p:nvPicPr>
        <p:blipFill>
          <a:blip r:embed="rId2"/>
          <a:stretch>
            <a:fillRect/>
          </a:stretch>
        </p:blipFill>
        <p:spPr>
          <a:xfrm>
            <a:off x="677334" y="2290473"/>
            <a:ext cx="3718739" cy="2354723"/>
          </a:xfrm>
          <a:prstGeom prst="rect">
            <a:avLst/>
          </a:prstGeom>
        </p:spPr>
      </p:pic>
      <p:pic>
        <p:nvPicPr>
          <p:cNvPr id="5" name="Picture 4"/>
          <p:cNvPicPr>
            <a:picLocks noChangeAspect="1"/>
          </p:cNvPicPr>
          <p:nvPr/>
        </p:nvPicPr>
        <p:blipFill>
          <a:blip r:embed="rId3"/>
          <a:stretch>
            <a:fillRect/>
          </a:stretch>
        </p:blipFill>
        <p:spPr>
          <a:xfrm>
            <a:off x="4578322" y="2265986"/>
            <a:ext cx="3873470" cy="2379210"/>
          </a:xfrm>
          <a:prstGeom prst="rect">
            <a:avLst/>
          </a:prstGeom>
        </p:spPr>
      </p:pic>
      <p:pic>
        <p:nvPicPr>
          <p:cNvPr id="6" name="Picture 5"/>
          <p:cNvPicPr>
            <a:picLocks noChangeAspect="1"/>
          </p:cNvPicPr>
          <p:nvPr/>
        </p:nvPicPr>
        <p:blipFill>
          <a:blip r:embed="rId4"/>
          <a:stretch>
            <a:fillRect/>
          </a:stretch>
        </p:blipFill>
        <p:spPr>
          <a:xfrm>
            <a:off x="2818189" y="4395721"/>
            <a:ext cx="3977978" cy="2225597"/>
          </a:xfrm>
          <a:prstGeom prst="rect">
            <a:avLst/>
          </a:prstGeom>
        </p:spPr>
      </p:pic>
      <p:sp>
        <p:nvSpPr>
          <p:cNvPr id="7" name="Date Placeholder 6"/>
          <p:cNvSpPr>
            <a:spLocks noGrp="1"/>
          </p:cNvSpPr>
          <p:nvPr>
            <p:ph type="dt" sz="half" idx="10"/>
          </p:nvPr>
        </p:nvSpPr>
        <p:spPr/>
        <p:txBody>
          <a:bodyPr/>
          <a:lstStyle/>
          <a:p>
            <a:fld id="{FEE730F0-4C8B-46C2-AF1A-2382CC75541B}" type="datetime1">
              <a:rPr lang="en-US" smtClean="0"/>
              <a:t>03.10.2023</a:t>
            </a:fld>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14119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The </a:t>
            </a:r>
            <a:r>
              <a:rPr lang="en-US" sz="2000" dirty="0"/>
              <a:t>system has an advanced reports module that supports the creation of corporate strategic plans and making managerial decisions, and reports are created.</a:t>
            </a:r>
            <a:r>
              <a:rPr lang="tr-TR" sz="2000" dirty="0"/>
              <a:t/>
            </a:r>
            <a:br>
              <a:rPr lang="tr-TR" sz="2000" dirty="0"/>
            </a:br>
            <a:endParaRPr lang="en-US" sz="2000" dirty="0"/>
          </a:p>
        </p:txBody>
      </p:sp>
      <p:pic>
        <p:nvPicPr>
          <p:cNvPr id="5" name="Content Placeholder 4"/>
          <p:cNvPicPr>
            <a:picLocks noGrp="1" noChangeAspect="1"/>
          </p:cNvPicPr>
          <p:nvPr>
            <p:ph idx="1"/>
          </p:nvPr>
        </p:nvPicPr>
        <p:blipFill>
          <a:blip r:embed="rId2"/>
          <a:stretch>
            <a:fillRect/>
          </a:stretch>
        </p:blipFill>
        <p:spPr>
          <a:xfrm>
            <a:off x="3905534" y="1709159"/>
            <a:ext cx="1290858" cy="4434852"/>
          </a:xfrm>
          <a:prstGeom prst="rect">
            <a:avLst/>
          </a:prstGeom>
        </p:spPr>
      </p:pic>
      <p:pic>
        <p:nvPicPr>
          <p:cNvPr id="4" name="Picture 3"/>
          <p:cNvPicPr>
            <a:picLocks noChangeAspect="1"/>
          </p:cNvPicPr>
          <p:nvPr/>
        </p:nvPicPr>
        <p:blipFill>
          <a:blip r:embed="rId3"/>
          <a:stretch>
            <a:fillRect/>
          </a:stretch>
        </p:blipFill>
        <p:spPr>
          <a:xfrm>
            <a:off x="600422" y="1709159"/>
            <a:ext cx="3187581" cy="4541211"/>
          </a:xfrm>
          <a:prstGeom prst="rect">
            <a:avLst/>
          </a:prstGeom>
        </p:spPr>
      </p:pic>
      <p:pic>
        <p:nvPicPr>
          <p:cNvPr id="6" name="Picture 5"/>
          <p:cNvPicPr>
            <a:picLocks noChangeAspect="1"/>
          </p:cNvPicPr>
          <p:nvPr/>
        </p:nvPicPr>
        <p:blipFill>
          <a:blip r:embed="rId4"/>
          <a:stretch>
            <a:fillRect/>
          </a:stretch>
        </p:blipFill>
        <p:spPr>
          <a:xfrm>
            <a:off x="5273304" y="1709159"/>
            <a:ext cx="1528698" cy="3067940"/>
          </a:xfrm>
          <a:prstGeom prst="rect">
            <a:avLst/>
          </a:prstGeom>
        </p:spPr>
      </p:pic>
      <p:sp>
        <p:nvSpPr>
          <p:cNvPr id="3" name="Date Placeholder 2"/>
          <p:cNvSpPr>
            <a:spLocks noGrp="1"/>
          </p:cNvSpPr>
          <p:nvPr>
            <p:ph type="dt" sz="half" idx="10"/>
          </p:nvPr>
        </p:nvSpPr>
        <p:spPr/>
        <p:txBody>
          <a:bodyPr/>
          <a:lstStyle/>
          <a:p>
            <a:fld id="{56450D6C-7E0B-49E7-ACC1-E42ECA35FD6E}" type="datetime1">
              <a:rPr lang="en-US" smtClean="0"/>
              <a:t>03.10.2023</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538892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10" y="1956262"/>
            <a:ext cx="8596668" cy="2274916"/>
          </a:xfrm>
        </p:spPr>
        <p:txBody>
          <a:bodyPr>
            <a:normAutofit/>
          </a:bodyPr>
          <a:lstStyle/>
          <a:p>
            <a:r>
              <a:rPr lang="en-US" sz="2000" dirty="0" smtClean="0"/>
              <a:t>In order to ensure the use of the GCRIS database throughout the University, academic / researcher profile percentages need to be developed and enriched with your support.</a:t>
            </a:r>
            <a:r>
              <a:rPr lang="en-US" sz="2000" dirty="0" smtClean="0"/>
              <a:t/>
            </a:r>
            <a:br>
              <a:rPr lang="en-US" sz="2000" dirty="0" smtClean="0"/>
            </a:br>
            <a:r>
              <a:rPr lang="en-US" sz="2000" dirty="0" smtClean="0"/>
              <a:t/>
            </a:r>
            <a:br>
              <a:rPr lang="en-US" sz="2000" dirty="0" smtClean="0"/>
            </a:br>
            <a:r>
              <a:rPr lang="en-US" sz="2000" dirty="0" smtClean="0"/>
              <a:t>In addition, publications with IUE addresses other than </a:t>
            </a:r>
            <a:r>
              <a:rPr lang="en-US" sz="2000" dirty="0" err="1" smtClean="0"/>
              <a:t>WoS</a:t>
            </a:r>
            <a:r>
              <a:rPr lang="en-US" sz="2000" dirty="0" smtClean="0"/>
              <a:t>, Scopus, </a:t>
            </a:r>
            <a:r>
              <a:rPr lang="en-US" sz="2000" dirty="0" err="1" smtClean="0"/>
              <a:t>TRDizin</a:t>
            </a:r>
            <a:r>
              <a:rPr lang="en-US" sz="2000" dirty="0" smtClean="0"/>
              <a:t> and PubMed indexes must be added to the system.</a:t>
            </a:r>
            <a:r>
              <a:rPr lang="en-US" sz="2000" dirty="0" smtClean="0"/>
              <a:t/>
            </a:r>
            <a:br>
              <a:rPr lang="en-US" sz="2000" dirty="0" smtClean="0"/>
            </a:br>
            <a:endParaRPr lang="en-US" sz="2000" dirty="0"/>
          </a:p>
        </p:txBody>
      </p:sp>
      <p:sp>
        <p:nvSpPr>
          <p:cNvPr id="3" name="Date Placeholder 2"/>
          <p:cNvSpPr>
            <a:spLocks noGrp="1"/>
          </p:cNvSpPr>
          <p:nvPr>
            <p:ph type="dt" sz="half" idx="10"/>
          </p:nvPr>
        </p:nvSpPr>
        <p:spPr/>
        <p:txBody>
          <a:bodyPr/>
          <a:lstStyle/>
          <a:p>
            <a:fld id="{8D96D73E-1A79-4813-BED9-60061EA72B4F}" type="datetime1">
              <a:rPr lang="en-US" smtClean="0"/>
              <a:t>03.10.2023</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35747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61174"/>
          </a:xfrm>
        </p:spPr>
        <p:txBody>
          <a:bodyPr>
            <a:normAutofit/>
          </a:bodyPr>
          <a:lstStyle/>
          <a:p>
            <a:pPr algn="ctr"/>
            <a:r>
              <a:rPr lang="en-US" sz="2000" dirty="0" smtClean="0"/>
              <a:t>On the Homepage</a:t>
            </a:r>
            <a:endParaRPr lang="en-US" sz="2000" dirty="0"/>
          </a:p>
        </p:txBody>
      </p:sp>
      <p:sp>
        <p:nvSpPr>
          <p:cNvPr id="5" name="Content Placeholder 4"/>
          <p:cNvSpPr>
            <a:spLocks noGrp="1"/>
          </p:cNvSpPr>
          <p:nvPr>
            <p:ph idx="1"/>
          </p:nvPr>
        </p:nvSpPr>
        <p:spPr>
          <a:xfrm>
            <a:off x="677334" y="1298961"/>
            <a:ext cx="8596668" cy="4742401"/>
          </a:xfrm>
        </p:spPr>
        <p:txBody>
          <a:bodyPr/>
          <a:lstStyle/>
          <a:p>
            <a:r>
              <a:rPr lang="en-US" dirty="0" smtClean="0"/>
              <a:t>Number of research outputs by years,</a:t>
            </a:r>
            <a:endParaRPr lang="en-US" dirty="0" smtClean="0"/>
          </a:p>
          <a:p>
            <a:r>
              <a:rPr lang="en-US" dirty="0" smtClean="0"/>
              <a:t>Distribution of researchers according to citation numbers,</a:t>
            </a:r>
            <a:endParaRPr lang="en-US" dirty="0" smtClean="0"/>
          </a:p>
          <a:p>
            <a:r>
              <a:rPr lang="en-US" dirty="0" smtClean="0"/>
              <a:t>G</a:t>
            </a:r>
            <a:r>
              <a:rPr lang="en-US" dirty="0" smtClean="0"/>
              <a:t>raphs showing the distribution of institution publications according to Q values can be found.</a:t>
            </a:r>
            <a:endParaRPr lang="en-US" dirty="0" smtClean="0"/>
          </a:p>
          <a:p>
            <a:endParaRPr lang="en-US" dirty="0"/>
          </a:p>
        </p:txBody>
      </p:sp>
      <p:pic>
        <p:nvPicPr>
          <p:cNvPr id="6" name="Picture 5"/>
          <p:cNvPicPr>
            <a:picLocks noChangeAspect="1"/>
          </p:cNvPicPr>
          <p:nvPr/>
        </p:nvPicPr>
        <p:blipFill>
          <a:blip r:embed="rId2"/>
          <a:stretch>
            <a:fillRect/>
          </a:stretch>
        </p:blipFill>
        <p:spPr>
          <a:xfrm>
            <a:off x="786376" y="2789736"/>
            <a:ext cx="9186565" cy="3251626"/>
          </a:xfrm>
          <a:prstGeom prst="rect">
            <a:avLst/>
          </a:prstGeom>
        </p:spPr>
      </p:pic>
      <p:sp>
        <p:nvSpPr>
          <p:cNvPr id="3" name="Date Placeholder 2"/>
          <p:cNvSpPr>
            <a:spLocks noGrp="1"/>
          </p:cNvSpPr>
          <p:nvPr>
            <p:ph type="dt" sz="half" idx="10"/>
          </p:nvPr>
        </p:nvSpPr>
        <p:spPr/>
        <p:txBody>
          <a:bodyPr/>
          <a:lstStyle/>
          <a:p>
            <a:fld id="{E17B5AD9-1877-4938-91E4-2D360976FE6B}" type="datetime1">
              <a:rPr lang="en-US" smtClean="0"/>
              <a:t>03.10.2023</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38600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The homepage </a:t>
            </a:r>
            <a:r>
              <a:rPr lang="en-US" sz="2200" dirty="0"/>
              <a:t>contains the most viewed, most downloaded and current posts.</a:t>
            </a:r>
            <a:r>
              <a:rPr lang="en-US" sz="2200" dirty="0"/>
              <a:t/>
            </a:r>
            <a:br>
              <a:rPr lang="en-US" sz="2200" dirty="0"/>
            </a:b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145279" y="1930400"/>
            <a:ext cx="9742206" cy="3882115"/>
          </a:xfrm>
          <a:prstGeom prst="rect">
            <a:avLst/>
          </a:prstGeom>
        </p:spPr>
      </p:pic>
      <p:sp>
        <p:nvSpPr>
          <p:cNvPr id="5" name="Date Placeholder 4"/>
          <p:cNvSpPr>
            <a:spLocks noGrp="1"/>
          </p:cNvSpPr>
          <p:nvPr>
            <p:ph type="dt" sz="half" idx="10"/>
          </p:nvPr>
        </p:nvSpPr>
        <p:spPr/>
        <p:txBody>
          <a:bodyPr/>
          <a:lstStyle/>
          <a:p>
            <a:fld id="{AD81DCE3-85A6-4222-8157-7ACAC132B6E5}" type="datetime1">
              <a:rPr lang="en-US" smtClean="0"/>
              <a:t>03.10.2023</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68301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3903"/>
          </a:xfrm>
        </p:spPr>
        <p:txBody>
          <a:bodyPr>
            <a:normAutofit fontScale="90000"/>
          </a:bodyPr>
          <a:lstStyle/>
          <a:p>
            <a:pPr algn="ctr"/>
            <a:r>
              <a:rPr lang="en-US" sz="2000" b="1" dirty="0" smtClean="0"/>
              <a:t>The </a:t>
            </a:r>
            <a:r>
              <a:rPr lang="en-US" sz="2000" b="1" dirty="0"/>
              <a:t>GCRIS database has 4 main modules</a:t>
            </a:r>
            <a:r>
              <a:rPr lang="tr-TR" sz="2000" b="1" dirty="0"/>
              <a:t/>
            </a:r>
            <a:br>
              <a:rPr lang="tr-TR" sz="2000" b="1" dirty="0"/>
            </a:br>
            <a:r>
              <a:rPr lang="tr-TR" sz="2000" dirty="0"/>
              <a:t/>
            </a:r>
            <a:br>
              <a:rPr lang="tr-TR" sz="2000" dirty="0"/>
            </a:br>
            <a:endParaRPr lang="en-US" sz="2000" dirty="0"/>
          </a:p>
        </p:txBody>
      </p:sp>
      <p:sp>
        <p:nvSpPr>
          <p:cNvPr id="3" name="Content Placeholder 2"/>
          <p:cNvSpPr>
            <a:spLocks noGrp="1"/>
          </p:cNvSpPr>
          <p:nvPr>
            <p:ph idx="1"/>
          </p:nvPr>
        </p:nvSpPr>
        <p:spPr>
          <a:xfrm>
            <a:off x="677334" y="1761225"/>
            <a:ext cx="8596668" cy="4280137"/>
          </a:xfrm>
        </p:spPr>
        <p:txBody>
          <a:bodyPr>
            <a:normAutofit/>
          </a:bodyPr>
          <a:lstStyle/>
          <a:p>
            <a:endParaRPr lang="tr-TR" dirty="0"/>
          </a:p>
          <a:p>
            <a:r>
              <a:rPr lang="tr-TR" b="1" dirty="0" smtClean="0"/>
              <a:t>1- </a:t>
            </a:r>
            <a:r>
              <a:rPr lang="en-US" b="1" dirty="0" smtClean="0"/>
              <a:t>Publications Module</a:t>
            </a:r>
            <a:r>
              <a:rPr lang="en-US" dirty="0" smtClean="0"/>
              <a:t>: </a:t>
            </a:r>
            <a:r>
              <a:rPr lang="en-US" dirty="0" smtClean="0"/>
              <a:t>Publications module offers various discovery options for all publications belonging to the institution.</a:t>
            </a:r>
            <a:endParaRPr lang="en-US" dirty="0" smtClean="0"/>
          </a:p>
          <a:p>
            <a:r>
              <a:rPr lang="en-US" dirty="0" smtClean="0">
                <a:latin typeface="Calibri" panose="020F0502020204030204" pitchFamily="34" charset="0"/>
                <a:ea typeface="Calibri" panose="020F0502020204030204" pitchFamily="34" charset="0"/>
                <a:cs typeface="Times New Roman" panose="02020603050405020304" pitchFamily="18" charset="0"/>
              </a:rPr>
              <a:t>By using the search box, publications can be searched with different metrics.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en-US" dirty="0"/>
          </a:p>
        </p:txBody>
      </p:sp>
      <p:pic>
        <p:nvPicPr>
          <p:cNvPr id="8" name="Picture 7"/>
          <p:cNvPicPr>
            <a:picLocks noChangeAspect="1"/>
          </p:cNvPicPr>
          <p:nvPr/>
        </p:nvPicPr>
        <p:blipFill>
          <a:blip r:embed="rId2"/>
          <a:stretch>
            <a:fillRect/>
          </a:stretch>
        </p:blipFill>
        <p:spPr>
          <a:xfrm>
            <a:off x="1416344" y="1003121"/>
            <a:ext cx="7118648" cy="758104"/>
          </a:xfrm>
          <a:prstGeom prst="rect">
            <a:avLst/>
          </a:prstGeom>
        </p:spPr>
      </p:pic>
      <p:pic>
        <p:nvPicPr>
          <p:cNvPr id="5" name="Picture 4"/>
          <p:cNvPicPr>
            <a:picLocks noChangeAspect="1"/>
          </p:cNvPicPr>
          <p:nvPr/>
        </p:nvPicPr>
        <p:blipFill>
          <a:blip r:embed="rId3"/>
          <a:stretch>
            <a:fillRect/>
          </a:stretch>
        </p:blipFill>
        <p:spPr>
          <a:xfrm>
            <a:off x="933708" y="3376524"/>
            <a:ext cx="8515966" cy="2195334"/>
          </a:xfrm>
          <a:prstGeom prst="rect">
            <a:avLst/>
          </a:prstGeom>
        </p:spPr>
      </p:pic>
      <p:sp>
        <p:nvSpPr>
          <p:cNvPr id="4" name="Date Placeholder 3"/>
          <p:cNvSpPr>
            <a:spLocks noGrp="1"/>
          </p:cNvSpPr>
          <p:nvPr>
            <p:ph type="dt" sz="half" idx="10"/>
          </p:nvPr>
        </p:nvSpPr>
        <p:spPr/>
        <p:txBody>
          <a:bodyPr/>
          <a:lstStyle/>
          <a:p>
            <a:fld id="{5B0B1708-7067-413C-BB11-36540DED120C}" type="datetime1">
              <a:rPr lang="en-US" smtClean="0"/>
              <a:t>03.10.2023</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76580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9002"/>
          </a:xfrm>
        </p:spPr>
        <p:txBody>
          <a:bodyPr>
            <a:normAutofit fontScale="90000"/>
          </a:bodyPr>
          <a:lstStyle/>
          <a:p>
            <a:r>
              <a:rPr lang="en-US" sz="2000" dirty="0" smtClean="0"/>
              <a:t>In addition to search box, </a:t>
            </a:r>
            <a:r>
              <a:rPr lang="en-US" sz="2000" dirty="0" smtClean="0"/>
              <a:t>publication lists can be easily accessed according to authors, topics, date ranges and publication types with the Quick discovery facility.</a:t>
            </a:r>
            <a:r>
              <a:rPr lang="en-US" sz="2000" dirty="0" smtClean="0"/>
              <a:t/>
            </a:r>
            <a:br>
              <a:rPr lang="en-US" sz="2000" dirty="0" smtClean="0"/>
            </a:br>
            <a:endParaRPr lang="en-US" sz="2000" dirty="0"/>
          </a:p>
        </p:txBody>
      </p:sp>
      <p:sp>
        <p:nvSpPr>
          <p:cNvPr id="3" name="Content Placeholder 2"/>
          <p:cNvSpPr>
            <a:spLocks noGrp="1"/>
          </p:cNvSpPr>
          <p:nvPr>
            <p:ph idx="1"/>
          </p:nvPr>
        </p:nvSpPr>
        <p:spPr/>
        <p:txBody>
          <a:bodyPr/>
          <a:lstStyle/>
          <a:p>
            <a:pPr marL="0" indent="0">
              <a:buNone/>
            </a:pPr>
            <a:endParaRPr lang="tr-TR" dirty="0"/>
          </a:p>
          <a:p>
            <a:endParaRPr lang="tr-TR" dirty="0"/>
          </a:p>
          <a:p>
            <a:endParaRPr lang="en-US" dirty="0"/>
          </a:p>
        </p:txBody>
      </p:sp>
      <p:pic>
        <p:nvPicPr>
          <p:cNvPr id="4" name="Picture 3"/>
          <p:cNvPicPr>
            <a:picLocks noChangeAspect="1"/>
          </p:cNvPicPr>
          <p:nvPr/>
        </p:nvPicPr>
        <p:blipFill>
          <a:blip r:embed="rId2"/>
          <a:stretch>
            <a:fillRect/>
          </a:stretch>
        </p:blipFill>
        <p:spPr>
          <a:xfrm>
            <a:off x="1366304" y="1675020"/>
            <a:ext cx="6794930" cy="3889421"/>
          </a:xfrm>
          <a:prstGeom prst="rect">
            <a:avLst/>
          </a:prstGeom>
        </p:spPr>
      </p:pic>
      <p:sp>
        <p:nvSpPr>
          <p:cNvPr id="5" name="TextBox 4"/>
          <p:cNvSpPr txBox="1"/>
          <p:nvPr/>
        </p:nvSpPr>
        <p:spPr>
          <a:xfrm>
            <a:off x="7783583" y="3059667"/>
            <a:ext cx="1753523" cy="523220"/>
          </a:xfrm>
          <a:prstGeom prst="rect">
            <a:avLst/>
          </a:prstGeom>
          <a:noFill/>
          <a:ln w="28575">
            <a:solidFill>
              <a:srgbClr val="FF0000"/>
            </a:solidFill>
          </a:ln>
        </p:spPr>
        <p:txBody>
          <a:bodyPr wrap="square" rtlCol="0">
            <a:spAutoFit/>
          </a:bodyPr>
          <a:lstStyle/>
          <a:p>
            <a:r>
              <a:rPr lang="en-US" sz="1400" dirty="0" smtClean="0">
                <a:solidFill>
                  <a:srgbClr val="FF0000"/>
                </a:solidFill>
              </a:rPr>
              <a:t>When clicked on the article</a:t>
            </a:r>
            <a:endParaRPr lang="en-US" sz="1400" dirty="0">
              <a:solidFill>
                <a:srgbClr val="FF0000"/>
              </a:solidFill>
            </a:endParaRPr>
          </a:p>
        </p:txBody>
      </p:sp>
      <p:cxnSp>
        <p:nvCxnSpPr>
          <p:cNvPr id="11" name="Straight Arrow Connector 10"/>
          <p:cNvCxnSpPr>
            <a:cxnSpLocks/>
          </p:cNvCxnSpPr>
          <p:nvPr/>
        </p:nvCxnSpPr>
        <p:spPr>
          <a:xfrm flipH="1">
            <a:off x="6859028" y="3244334"/>
            <a:ext cx="71334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fld id="{2FA88722-DF07-40FA-8CA9-6853D079F38E}" type="datetime1">
              <a:rPr lang="en-US" smtClean="0"/>
              <a:t>03.10.2023</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025336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677334" y="447144"/>
            <a:ext cx="8332150" cy="5594218"/>
          </a:xfrm>
          <a:prstGeom prst="rect">
            <a:avLst/>
          </a:prstGeom>
        </p:spPr>
      </p:pic>
      <p:sp>
        <p:nvSpPr>
          <p:cNvPr id="4" name="Date Placeholder 3"/>
          <p:cNvSpPr>
            <a:spLocks noGrp="1"/>
          </p:cNvSpPr>
          <p:nvPr>
            <p:ph type="dt" sz="half" idx="10"/>
          </p:nvPr>
        </p:nvSpPr>
        <p:spPr/>
        <p:txBody>
          <a:bodyPr/>
          <a:lstStyle/>
          <a:p>
            <a:fld id="{A4FE403E-E60E-4220-B01D-941263496443}" type="datetime1">
              <a:rPr lang="en-US" smtClean="0"/>
              <a:t>03.10.2023</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TextBox 5"/>
          <p:cNvSpPr txBox="1"/>
          <p:nvPr/>
        </p:nvSpPr>
        <p:spPr>
          <a:xfrm>
            <a:off x="1906387" y="3332860"/>
            <a:ext cx="3352200" cy="338554"/>
          </a:xfrm>
          <a:prstGeom prst="rect">
            <a:avLst/>
          </a:prstGeom>
          <a:noFill/>
        </p:spPr>
        <p:txBody>
          <a:bodyPr wrap="none" rtlCol="0">
            <a:spAutoFit/>
          </a:bodyPr>
          <a:lstStyle/>
          <a:p>
            <a:r>
              <a:rPr lang="en-US" sz="1600" dirty="0" smtClean="0">
                <a:solidFill>
                  <a:srgbClr val="FF0000"/>
                </a:solidFill>
              </a:rPr>
              <a:t>details of the article can be seen</a:t>
            </a:r>
            <a:endParaRPr lang="en-US" sz="1600" dirty="0">
              <a:solidFill>
                <a:srgbClr val="FF0000"/>
              </a:solidFill>
            </a:endParaRPr>
          </a:p>
        </p:txBody>
      </p:sp>
      <p:cxnSp>
        <p:nvCxnSpPr>
          <p:cNvPr id="9" name="Straight Arrow Connector 8"/>
          <p:cNvCxnSpPr/>
          <p:nvPr/>
        </p:nvCxnSpPr>
        <p:spPr>
          <a:xfrm flipH="1">
            <a:off x="2435552" y="3589234"/>
            <a:ext cx="256373" cy="1709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89518" y="3760150"/>
            <a:ext cx="3042303" cy="5212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36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The number of citations from WOS and SCOPUS, the number of times the article has been viewed and downloaded in the system, and the Google Scholar link and </a:t>
            </a:r>
            <a:r>
              <a:rPr lang="en-US" sz="2000" dirty="0" err="1" smtClean="0"/>
              <a:t>altmetric</a:t>
            </a:r>
            <a:r>
              <a:rPr lang="en-US" sz="2000" dirty="0" smtClean="0"/>
              <a:t> information are displayed.</a:t>
            </a:r>
            <a:endParaRPr lang="en-US" sz="20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6752" y="1649338"/>
            <a:ext cx="8667250" cy="4698325"/>
          </a:xfrm>
          <a:prstGeom prst="rect">
            <a:avLst/>
          </a:prstGeom>
        </p:spPr>
      </p:pic>
      <p:sp>
        <p:nvSpPr>
          <p:cNvPr id="5" name="Date Placeholder 4"/>
          <p:cNvSpPr>
            <a:spLocks noGrp="1"/>
          </p:cNvSpPr>
          <p:nvPr>
            <p:ph type="dt" sz="half" idx="10"/>
          </p:nvPr>
        </p:nvSpPr>
        <p:spPr/>
        <p:txBody>
          <a:bodyPr/>
          <a:lstStyle/>
          <a:p>
            <a:fld id="{1BEE886B-2A28-4F04-992C-66CF1916DE5F}" type="datetime1">
              <a:rPr lang="en-US" smtClean="0"/>
              <a:t>03.10.2023</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Rectangle 5"/>
          <p:cNvSpPr/>
          <p:nvPr/>
        </p:nvSpPr>
        <p:spPr>
          <a:xfrm>
            <a:off x="7051309" y="1930400"/>
            <a:ext cx="2408886" cy="44880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298108" y="1286070"/>
            <a:ext cx="522323" cy="64433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2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41533"/>
          </a:xfrm>
        </p:spPr>
        <p:txBody>
          <a:bodyPr>
            <a:normAutofit/>
          </a:bodyPr>
          <a:lstStyle/>
          <a:p>
            <a:pPr algn="ctr"/>
            <a:r>
              <a:rPr lang="en-US" sz="2000" dirty="0" smtClean="0"/>
              <a:t>2- Researchers Module</a:t>
            </a:r>
            <a:endParaRPr lang="en-US" sz="2000" dirty="0"/>
          </a:p>
        </p:txBody>
      </p:sp>
      <p:sp>
        <p:nvSpPr>
          <p:cNvPr id="3" name="Content Placeholder 2"/>
          <p:cNvSpPr>
            <a:spLocks noGrp="1"/>
          </p:cNvSpPr>
          <p:nvPr>
            <p:ph idx="1"/>
          </p:nvPr>
        </p:nvSpPr>
        <p:spPr>
          <a:xfrm>
            <a:off x="677334" y="1545292"/>
            <a:ext cx="8596668" cy="3880773"/>
          </a:xfrm>
        </p:spPr>
        <p:txBody>
          <a:bodyPr/>
          <a:lstStyle/>
          <a:p>
            <a:r>
              <a:rPr lang="en-US" dirty="0" smtClean="0"/>
              <a:t>All researchers in the institution can be listed by name or department, and researcher profiles can be examined. </a:t>
            </a:r>
            <a:endParaRPr lang="en-US" dirty="0" smtClean="0"/>
          </a:p>
          <a:p>
            <a:r>
              <a:rPr lang="en-US" dirty="0" smtClean="0"/>
              <a:t>Various metrics can also be searched using the search box.</a:t>
            </a:r>
            <a:endParaRPr lang="en-US" dirty="0" smtClean="0"/>
          </a:p>
          <a:p>
            <a:endParaRPr lang="tr-TR" dirty="0"/>
          </a:p>
          <a:p>
            <a:endParaRPr lang="tr-TR" dirty="0"/>
          </a:p>
          <a:p>
            <a:endParaRPr lang="en-US" dirty="0"/>
          </a:p>
        </p:txBody>
      </p:sp>
      <p:pic>
        <p:nvPicPr>
          <p:cNvPr id="4" name="Content Placeholder 3"/>
          <p:cNvPicPr>
            <a:picLocks noChangeAspect="1"/>
          </p:cNvPicPr>
          <p:nvPr/>
        </p:nvPicPr>
        <p:blipFill>
          <a:blip r:embed="rId2"/>
          <a:stretch>
            <a:fillRect/>
          </a:stretch>
        </p:blipFill>
        <p:spPr>
          <a:xfrm>
            <a:off x="1293158" y="2992398"/>
            <a:ext cx="8485239" cy="2092350"/>
          </a:xfrm>
          <a:prstGeom prst="rect">
            <a:avLst/>
          </a:prstGeom>
        </p:spPr>
      </p:pic>
      <p:sp>
        <p:nvSpPr>
          <p:cNvPr id="5" name="Date Placeholder 4"/>
          <p:cNvSpPr>
            <a:spLocks noGrp="1"/>
          </p:cNvSpPr>
          <p:nvPr>
            <p:ph type="dt" sz="half" idx="10"/>
          </p:nvPr>
        </p:nvSpPr>
        <p:spPr/>
        <p:txBody>
          <a:bodyPr/>
          <a:lstStyle/>
          <a:p>
            <a:fld id="{1696B2DE-3577-48B4-8CA0-5A94CEECA7F1}" type="datetime1">
              <a:rPr lang="en-US" smtClean="0"/>
              <a:t>03.10.2023</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0039438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1625</TotalTime>
  <Words>689</Words>
  <Application>Microsoft Office PowerPoint</Application>
  <PresentationFormat>Widescreen</PresentationFormat>
  <Paragraphs>110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Times New Roman</vt:lpstr>
      <vt:lpstr>Trebuchet MS</vt:lpstr>
      <vt:lpstr>Wingdings 3</vt:lpstr>
      <vt:lpstr>Facet</vt:lpstr>
      <vt:lpstr>GCRIS </vt:lpstr>
      <vt:lpstr>.</vt:lpstr>
      <vt:lpstr>On the Homepage</vt:lpstr>
      <vt:lpstr>The homepage contains the most viewed, most downloaded and current posts.  </vt:lpstr>
      <vt:lpstr>The GCRIS database has 4 main modules  </vt:lpstr>
      <vt:lpstr>In addition to search box, publication lists can be easily accessed according to authors, topics, date ranges and publication types with the Quick discovery facility. </vt:lpstr>
      <vt:lpstr>.</vt:lpstr>
      <vt:lpstr>The number of citations from WOS and SCOPUS, the number of times the article has been viewed and downloaded in the system, and the Google Scholar link and altmetric information are displayed.</vt:lpstr>
      <vt:lpstr>2- Researchers Module</vt:lpstr>
      <vt:lpstr>Researcher Profile</vt:lpstr>
      <vt:lpstr>In the researcher profiles, publications can be filtered by types   Publication date, number of citations, Q value of the journals can be accessed </vt:lpstr>
      <vt:lpstr>Researcher's all scientific outputs can be examined from the Bibliometrics area. </vt:lpstr>
      <vt:lpstr>3-Unit Module</vt:lpstr>
      <vt:lpstr>When the Bibliometrics button is clicked, all the charts and lists that we see in the Researcher profile can be accessed on a departmental basis. </vt:lpstr>
      <vt:lpstr>4-Projects Module</vt:lpstr>
      <vt:lpstr>Under the Reports menu, general graphics of the institution's scientific outputs can be accessed and comparisons can be made between domestic and foreign universities.</vt:lpstr>
      <vt:lpstr>.</vt:lpstr>
      <vt:lpstr>.</vt:lpstr>
      <vt:lpstr>.</vt:lpstr>
      <vt:lpstr>Provided that the GCRIS database is logged in;</vt:lpstr>
      <vt:lpstr>The system has an advanced reports module that supports the creation of corporate strategic plans and making managerial decisions, and reports are created. </vt:lpstr>
      <vt:lpstr>In order to ensure the use of the GCRIS database throughout the University, academic / researcher profile percentages need to be developed and enriched with your support.  In addition, publications with IUE addresses other than WoS, Scopus, TRDizin and PubMed indexes must be added to the system.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GCRIS</dc:title>
  <dc:creator>Solmaz Ozkan</dc:creator>
  <cp:lastModifiedBy>Nihan Gray</cp:lastModifiedBy>
  <cp:revision>74</cp:revision>
  <dcterms:created xsi:type="dcterms:W3CDTF">2023-09-18T14:20:17Z</dcterms:created>
  <dcterms:modified xsi:type="dcterms:W3CDTF">2023-10-03T14:01:37Z</dcterms:modified>
</cp:coreProperties>
</file>