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8" r:id="rId11"/>
    <p:sldId id="309" r:id="rId12"/>
    <p:sldId id="310" r:id="rId13"/>
    <p:sldId id="306" r:id="rId14"/>
    <p:sldId id="307" r:id="rId15"/>
    <p:sldId id="31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6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E23FB-9663-4A81-81E0-2B04A12F53AD}" type="datetimeFigureOut">
              <a:rPr lang="en-US" smtClean="0"/>
              <a:t>22.03.2024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E5DE-3C8B-46E7-9B1E-83191D2A2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8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1D14-7359-4BDD-8442-ADD6A26D005B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160-C75F-4CD3-9BB2-72C82603F681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332-B9AC-4B25-BD0F-306BF04D6456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6BF-83BA-422F-B753-B98A6246CB8E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BED-C561-44E8-BE1E-7F55C95DD03C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BE41-3F89-4695-AD68-1DB0D14C90A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FD03-B583-413C-A1B9-A01162014E1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B77-D87D-4032-A417-F1BBFA1C54CA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ADA-1485-491D-9030-1FF47FF0361A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83E-A3EF-4D6F-9018-723719045D2A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A1F-BF5B-4255-B53C-3F3CB582654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BB42-7265-404B-95B7-802E56ED9636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7FB-F7F7-40B0-9C2A-EB0FA0F7D8EA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736-5C89-412D-9CB8-97E7D063BC6C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A4A-9D8E-48B8-A75D-7DB42EDC679D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5226-EDF6-4D38-B312-268BAD4C4CC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olmaz.ozkan@ieu.edu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kademik.yok.gov.tr/AkademikAram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44161"/>
            <a:ext cx="7766936" cy="294542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GCRIS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ARAŞTIRMACI PROFİLİNE GİRİŞ ve DÜZENLEME KILAVUZU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8A76-9D6A-4829-B682-7241E4FCA872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70" y="425513"/>
            <a:ext cx="11147822" cy="47711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3194" y="2114487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İsmin üstüne sağ </a:t>
            </a:r>
            <a:r>
              <a:rPr lang="tr-TR" dirty="0" err="1" smtClean="0">
                <a:solidFill>
                  <a:srgbClr val="FF0000"/>
                </a:solidFill>
              </a:rPr>
              <a:t>clickle</a:t>
            </a:r>
            <a:r>
              <a:rPr lang="tr-TR" dirty="0" smtClean="0">
                <a:solidFill>
                  <a:srgbClr val="FF0000"/>
                </a:solidFill>
              </a:rPr>
              <a:t> tıklayınız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3737" y="5249693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Inspect</a:t>
            </a:r>
            <a:r>
              <a:rPr lang="tr-TR" dirty="0" smtClean="0">
                <a:solidFill>
                  <a:srgbClr val="FF0000"/>
                </a:solidFill>
              </a:rPr>
              <a:t> butonuna </a:t>
            </a:r>
            <a:r>
              <a:rPr lang="tr-TR" dirty="0" err="1" smtClean="0">
                <a:solidFill>
                  <a:srgbClr val="FF0000"/>
                </a:solidFill>
              </a:rPr>
              <a:t>tılayınız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16946" y="5077374"/>
            <a:ext cx="456035" cy="224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06566" y="4934139"/>
            <a:ext cx="610380" cy="26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5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" y="2009869"/>
            <a:ext cx="10125545" cy="2611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5668" y="2634559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href</a:t>
            </a:r>
            <a:r>
              <a:rPr lang="tr-TR" dirty="0" smtClean="0">
                <a:solidFill>
                  <a:srgbClr val="FF0000"/>
                </a:solidFill>
              </a:rPr>
              <a:t> alanındaki ID numarasını kopyalayınız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31248" y="2969537"/>
            <a:ext cx="506994" cy="199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8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YÖK ID Ekleme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15" y="2035469"/>
            <a:ext cx="8244912" cy="40635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70756" y="4671588"/>
            <a:ext cx="1046316" cy="135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61217" y="4275022"/>
            <a:ext cx="488888" cy="344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8103" y="3967569"/>
            <a:ext cx="496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Kopyalanan ID numarasını bu alana yapıştırınız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Bilgisi Ekleme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831" y="1234085"/>
            <a:ext cx="6132969" cy="51724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05" y="2739693"/>
            <a:ext cx="5457825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79" y="4054143"/>
            <a:ext cx="1069467" cy="22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9074" y="5014202"/>
            <a:ext cx="52872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Eğitim bilgisi eklemek için </a:t>
            </a:r>
            <a:r>
              <a:rPr lang="tr-TR" dirty="0" err="1" smtClean="0">
                <a:solidFill>
                  <a:srgbClr val="FF0000"/>
                </a:solidFill>
              </a:rPr>
              <a:t>Education</a:t>
            </a:r>
            <a:r>
              <a:rPr lang="tr-TR" dirty="0" smtClean="0">
                <a:solidFill>
                  <a:srgbClr val="FF0000"/>
                </a:solidFill>
              </a:rPr>
              <a:t> butonundaki + işaretine tıklayınız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9074" y="5341545"/>
            <a:ext cx="289710" cy="318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4479" y="3422211"/>
            <a:ext cx="477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Son adımda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değişiklikleri kaydet butonuna tıklayınız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53560" y="2430481"/>
            <a:ext cx="372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Eğitim bilgileri alanını doldurunuz </a:t>
            </a:r>
          </a:p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       (</a:t>
            </a:r>
            <a:r>
              <a:rPr lang="tr-TR" dirty="0" err="1" smtClean="0">
                <a:solidFill>
                  <a:srgbClr val="FF0000"/>
                </a:solidFill>
              </a:rPr>
              <a:t>Örn</a:t>
            </a:r>
            <a:r>
              <a:rPr lang="tr-TR" dirty="0" smtClean="0">
                <a:solidFill>
                  <a:srgbClr val="FF0000"/>
                </a:solidFill>
              </a:rPr>
              <a:t>. 13-07-2001gibi)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61258" cy="100818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SCOPUS ID ve </a:t>
            </a:r>
            <a:r>
              <a:rPr lang="tr-TR" dirty="0" err="1" smtClean="0"/>
              <a:t>WoS</a:t>
            </a:r>
            <a:r>
              <a:rPr lang="tr-TR" dirty="0" smtClean="0"/>
              <a:t> ID Oluşturma ve ORCID Bağlantısı Kurma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akademisyenlerimizin </a:t>
            </a:r>
            <a:r>
              <a:rPr lang="tr-TR" dirty="0" err="1" smtClean="0"/>
              <a:t>Scopus</a:t>
            </a:r>
            <a:r>
              <a:rPr lang="tr-TR" dirty="0" smtClean="0"/>
              <a:t> ID ve </a:t>
            </a:r>
            <a:r>
              <a:rPr lang="tr-TR" dirty="0" err="1" smtClean="0"/>
              <a:t>WoS</a:t>
            </a:r>
            <a:r>
              <a:rPr lang="tr-TR" dirty="0" smtClean="0"/>
              <a:t> ID oluşturmaları gereklidir. Eğer bu </a:t>
            </a:r>
            <a:r>
              <a:rPr lang="tr-TR" dirty="0" err="1" smtClean="0"/>
              <a:t>ID’ler</a:t>
            </a:r>
            <a:r>
              <a:rPr lang="tr-TR" dirty="0" smtClean="0"/>
              <a:t> mevcut ise bunların ORCID bağlantısının kurulması gerekir.</a:t>
            </a:r>
          </a:p>
          <a:p>
            <a:r>
              <a:rPr lang="tr-TR" dirty="0"/>
              <a:t>ORCID </a:t>
            </a:r>
            <a:r>
              <a:rPr lang="tr-TR" dirty="0" smtClean="0"/>
              <a:t>bağlantısı için </a:t>
            </a:r>
            <a:r>
              <a:rPr lang="tr-TR" dirty="0" err="1"/>
              <a:t>Scopus</a:t>
            </a:r>
            <a:r>
              <a:rPr lang="tr-TR" dirty="0"/>
              <a:t> </a:t>
            </a:r>
            <a:r>
              <a:rPr lang="tr-TR" dirty="0" smtClean="0"/>
              <a:t>veya </a:t>
            </a:r>
            <a:r>
              <a:rPr lang="tr-TR" dirty="0" err="1" smtClean="0"/>
              <a:t>WoS’a</a:t>
            </a:r>
            <a:r>
              <a:rPr lang="tr-TR" dirty="0" smtClean="0"/>
              <a:t> girip önceden alınmış kayıt yoksa, </a:t>
            </a:r>
            <a:r>
              <a:rPr lang="tr-TR" dirty="0" err="1" smtClean="0"/>
              <a:t>Sign-In</a:t>
            </a:r>
            <a:r>
              <a:rPr lang="tr-TR" dirty="0" smtClean="0"/>
              <a:t> tıklanıp bir defaya mahsus kayıt olunması ve «Connect </a:t>
            </a:r>
            <a:r>
              <a:rPr lang="tr-TR" dirty="0" err="1" smtClean="0"/>
              <a:t>to</a:t>
            </a:r>
            <a:r>
              <a:rPr lang="tr-TR" dirty="0" smtClean="0"/>
              <a:t> ORCID» tıklanarak tüm indeks yayınları için bağlantının kurulması sağlanır.</a:t>
            </a:r>
          </a:p>
          <a:p>
            <a:r>
              <a:rPr lang="tr-TR" dirty="0" smtClean="0"/>
              <a:t>Böylece hangi indekste yer alırsa alsın yayınların </a:t>
            </a:r>
            <a:r>
              <a:rPr lang="tr-TR" dirty="0" err="1" smtClean="0"/>
              <a:t>GCRIS’te</a:t>
            </a:r>
            <a:r>
              <a:rPr lang="tr-TR" dirty="0" smtClean="0"/>
              <a:t> görünmesi sağlanacaktır.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7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Sorularınız </a:t>
            </a:r>
            <a:r>
              <a:rPr lang="tr-TR" b="1" dirty="0" smtClean="0"/>
              <a:t>İçin </a:t>
            </a:r>
            <a:r>
              <a:rPr lang="tr-TR" b="1" dirty="0"/>
              <a:t/>
            </a:r>
            <a:br>
              <a:rPr lang="tr-T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2400" b="1" dirty="0" smtClean="0">
              <a:hlinkClick r:id="rId2"/>
            </a:endParaRPr>
          </a:p>
          <a:p>
            <a:pPr marL="0" indent="0" algn="ctr">
              <a:buNone/>
            </a:pPr>
            <a:endParaRPr lang="tr-TR" sz="2400" b="1" dirty="0">
              <a:hlinkClick r:id="rId2"/>
            </a:endParaRPr>
          </a:p>
          <a:p>
            <a:pPr marL="0" indent="0" algn="ctr">
              <a:buNone/>
            </a:pPr>
            <a:r>
              <a:rPr lang="tr-TR" sz="2400" b="1" dirty="0" smtClean="0">
                <a:hlinkClick r:id="rId2"/>
              </a:rPr>
              <a:t>solmaz.ozkan@ieu.edu.tr</a:t>
            </a:r>
            <a:r>
              <a:rPr lang="tr-TR" sz="2400" b="1" dirty="0" smtClean="0"/>
              <a:t> adresine mail gönderebilir </a:t>
            </a:r>
          </a:p>
          <a:p>
            <a:pPr marL="0" indent="0" algn="ctr">
              <a:buNone/>
            </a:pPr>
            <a:r>
              <a:rPr lang="tr-TR" sz="2400" b="1" dirty="0" smtClean="0"/>
              <a:t>ya da</a:t>
            </a:r>
            <a:endParaRPr lang="tr-TR" sz="2400" b="1" dirty="0"/>
          </a:p>
          <a:p>
            <a:pPr marL="0" indent="0" algn="ctr">
              <a:buNone/>
            </a:pPr>
            <a:r>
              <a:rPr lang="tr-TR" sz="2400" b="1" dirty="0" smtClean="0"/>
              <a:t>Tel:8404 dahili numaralı telefonu arayabilirsiniz.</a:t>
            </a:r>
          </a:p>
          <a:p>
            <a:pPr marL="0" indent="0" algn="ctr">
              <a:buNone/>
            </a:pPr>
            <a:endParaRPr lang="tr-TR" sz="2400" b="1" dirty="0" smtClean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6" y="337038"/>
            <a:ext cx="10462846" cy="533400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İEÜ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GCRIS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Profiline giriş yapmak için izlenmesi gereken adımlar şunlardır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09" y="939538"/>
            <a:ext cx="9099713" cy="723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tr-TR" b="1" dirty="0" smtClean="0"/>
              <a:t>Adım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tr-TR" b="1" u="sng" dirty="0" smtClean="0">
                <a:solidFill>
                  <a:srgbClr val="180CB4"/>
                </a:solidFill>
              </a:rPr>
              <a:t>İEÜ GCRIS </a:t>
            </a:r>
            <a:r>
              <a:rPr lang="tr-TR" dirty="0">
                <a:solidFill>
                  <a:srgbClr val="180CB4"/>
                </a:solidFill>
              </a:rPr>
              <a:t>(https://gcris.ieu.edu.tr) </a:t>
            </a:r>
            <a:r>
              <a:rPr lang="en-US" dirty="0"/>
              <a:t> </a:t>
            </a:r>
            <a:r>
              <a:rPr lang="tr-TR" dirty="0" smtClean="0"/>
              <a:t>adresine giriş yapıldıktan sonra ekranda sağ üst kısımda yer alan</a:t>
            </a:r>
            <a:r>
              <a:rPr lang="tr-TR" b="1" dirty="0" smtClean="0"/>
              <a:t> Oturum Aç </a:t>
            </a:r>
            <a:r>
              <a:rPr lang="tr-TR" dirty="0" smtClean="0"/>
              <a:t>butonuna tıklanıp </a:t>
            </a:r>
            <a:r>
              <a:rPr lang="tr-TR" b="1" dirty="0" smtClean="0"/>
              <a:t>GCRIS Arşivim</a:t>
            </a:r>
            <a:r>
              <a:rPr lang="tr-TR" dirty="0" smtClean="0"/>
              <a:t> seçeneği seçilmelidir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0" y="1690409"/>
            <a:ext cx="9867762" cy="4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13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2</a:t>
            </a:r>
            <a:r>
              <a:rPr lang="en-US" b="1" dirty="0" smtClean="0"/>
              <a:t>. </a:t>
            </a:r>
            <a:r>
              <a:rPr lang="tr-TR" b="1" dirty="0" smtClean="0"/>
              <a:t>Adım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tr-TR" dirty="0" smtClean="0"/>
              <a:t>Ekrana iki seçenekten oluşan, kullanıcı adı ve şifre bilgisi soran bir sayfa gelecektir. İki seçenekten herhangi birisi kullanılarak profil sayfasına giriş yapılabilir. </a:t>
            </a:r>
          </a:p>
          <a:p>
            <a:pPr marL="0" indent="0">
              <a:buNone/>
            </a:pPr>
            <a:r>
              <a:rPr lang="tr-TR" dirty="0" smtClean="0"/>
              <a:t>İki seçenek için de </a:t>
            </a:r>
            <a:r>
              <a:rPr lang="tr-TR" u="sng" dirty="0" smtClean="0"/>
              <a:t>kullanıcı adı</a:t>
            </a:r>
            <a:r>
              <a:rPr lang="tr-TR" dirty="0" smtClean="0"/>
              <a:t> (ad.soyad@ieu.edu.tr) </a:t>
            </a:r>
            <a:r>
              <a:rPr lang="tr-TR" dirty="0"/>
              <a:t>ve </a:t>
            </a:r>
            <a:r>
              <a:rPr lang="tr-TR" u="sng" dirty="0"/>
              <a:t>şifre </a:t>
            </a:r>
            <a:r>
              <a:rPr lang="tr-TR" u="sng" dirty="0" smtClean="0"/>
              <a:t>bilgisi ise</a:t>
            </a:r>
            <a:r>
              <a:rPr lang="tr-TR" dirty="0" smtClean="0"/>
              <a:t> (ieu@7898) olarak kullanılan şifredir. Giriş yaptıktan sonra şifrenizi değiştirebilirsiniz.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1714500"/>
            <a:ext cx="9970477" cy="40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13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3</a:t>
            </a:r>
            <a:r>
              <a:rPr lang="en-US" b="1" dirty="0" smtClean="0"/>
              <a:t>. </a:t>
            </a:r>
            <a:r>
              <a:rPr lang="tr-TR" b="1" dirty="0" smtClean="0"/>
              <a:t>Adım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dirty="0" smtClean="0"/>
              <a:t>G</a:t>
            </a:r>
            <a:r>
              <a:rPr lang="tr-TR" dirty="0" err="1" smtClean="0"/>
              <a:t>cris</a:t>
            </a:r>
            <a:r>
              <a:rPr lang="tr-TR" dirty="0" smtClean="0"/>
              <a:t> </a:t>
            </a:r>
            <a:r>
              <a:rPr lang="en-US" dirty="0" err="1" smtClean="0"/>
              <a:t>Arşiv'im</a:t>
            </a:r>
            <a:r>
              <a:rPr lang="en-US" dirty="0" smtClean="0"/>
              <a:t> </a:t>
            </a:r>
            <a:r>
              <a:rPr lang="en-US" dirty="0" err="1"/>
              <a:t>alanına</a:t>
            </a:r>
            <a:r>
              <a:rPr lang="en-US" dirty="0"/>
              <a:t> </a:t>
            </a:r>
            <a:r>
              <a:rPr lang="en-US" dirty="0" err="1"/>
              <a:t>tıklanıp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ekranda</a:t>
            </a:r>
            <a:r>
              <a:rPr lang="en-US" dirty="0"/>
              <a:t> "</a:t>
            </a:r>
            <a:r>
              <a:rPr lang="en-US" dirty="0" err="1"/>
              <a:t>Araştırmacı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" </a:t>
            </a:r>
            <a:r>
              <a:rPr lang="en-US" dirty="0" err="1"/>
              <a:t>herkese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görüntülenmelidir</a:t>
            </a:r>
            <a:r>
              <a:rPr lang="en-US" dirty="0"/>
              <a:t>. </a:t>
            </a:r>
            <a:r>
              <a:rPr lang="en-US" dirty="0" err="1"/>
              <a:t>Herkese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butonunun</a:t>
            </a:r>
            <a:r>
              <a:rPr lang="en-US" dirty="0"/>
              <a:t> </a:t>
            </a:r>
            <a:r>
              <a:rPr lang="en-US" dirty="0" err="1"/>
              <a:t>üstüne</a:t>
            </a:r>
            <a:r>
              <a:rPr lang="en-US" dirty="0"/>
              <a:t> </a:t>
            </a:r>
            <a:r>
              <a:rPr lang="en-US" dirty="0" err="1"/>
              <a:t>tıklanır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1" y="1714500"/>
            <a:ext cx="8744975" cy="26302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604095" y="2236877"/>
            <a:ext cx="1013988" cy="217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66242" y="2118511"/>
            <a:ext cx="1602463" cy="597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519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4</a:t>
            </a:r>
            <a:r>
              <a:rPr lang="en-US" b="1" dirty="0" smtClean="0"/>
              <a:t>. </a:t>
            </a:r>
            <a:r>
              <a:rPr lang="tr-TR" b="1" dirty="0" smtClean="0"/>
              <a:t>Adım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tr-TR" dirty="0" smtClean="0"/>
              <a:t>Açılan ekranda "profilinizi görüntüleyin" seçeneği seçilir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71" y="1538287"/>
            <a:ext cx="8798467" cy="3578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8865" y="4264182"/>
            <a:ext cx="471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Profilinizi görüntüleyin butonuna tıklayınız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4"/>
            <a:ext cx="10207545" cy="1012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500" b="1" dirty="0"/>
              <a:t>5</a:t>
            </a:r>
            <a:r>
              <a:rPr lang="en-US" sz="1500" b="1" dirty="0" smtClean="0"/>
              <a:t>. </a:t>
            </a:r>
            <a:r>
              <a:rPr lang="tr-TR" sz="1500" b="1" dirty="0" smtClean="0"/>
              <a:t>Adım </a:t>
            </a:r>
            <a:r>
              <a:rPr lang="tr-TR" sz="1500" dirty="0" smtClean="0"/>
              <a:t>Araştırmacı, profiline ait bilgilerin olduğu sayfaya yönlendirilir. Burada araştırmacıya ait temel bilgiler görüntülenebilir. Aynı zamanda </a:t>
            </a:r>
            <a:r>
              <a:rPr lang="tr-TR" sz="1500" dirty="0" err="1" smtClean="0"/>
              <a:t>bibliyometrik</a:t>
            </a:r>
            <a:r>
              <a:rPr lang="tr-TR" sz="1500" dirty="0" smtClean="0"/>
              <a:t> analizlerinin </a:t>
            </a:r>
            <a:r>
              <a:rPr lang="tr-TR" sz="1500" dirty="0" err="1" smtClean="0"/>
              <a:t>yanısıra</a:t>
            </a:r>
            <a:r>
              <a:rPr lang="tr-TR" sz="1500" dirty="0" smtClean="0"/>
              <a:t>, GCRIS içerisindeki bilimsel çıktıları, atıf sayısı, alan ağırlıklı atıf etkisi, tez danışmanlıkları, yürüttüğü projeler, eğitim durumu ve biyografisi vb. bilgiler yer alır.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01" y="1294472"/>
            <a:ext cx="4643755" cy="448163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442311" y="1261811"/>
            <a:ext cx="39147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10207545" cy="33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b="1" dirty="0" smtClean="0"/>
              <a:t>6</a:t>
            </a:r>
            <a:r>
              <a:rPr lang="en-US" sz="1400" b="1" dirty="0" smtClean="0"/>
              <a:t>. </a:t>
            </a:r>
            <a:r>
              <a:rPr lang="tr-TR" sz="1400" b="1" dirty="0" smtClean="0"/>
              <a:t>Adım</a:t>
            </a:r>
            <a:r>
              <a:rPr lang="en-US" sz="1400" b="1" dirty="0" smtClean="0"/>
              <a:t>:</a:t>
            </a:r>
            <a:r>
              <a:rPr lang="en-US" sz="1400" b="1" dirty="0"/>
              <a:t> </a:t>
            </a:r>
            <a:r>
              <a:rPr lang="en-US" sz="1400" b="1" dirty="0" smtClean="0"/>
              <a:t>GCRIS </a:t>
            </a:r>
            <a:r>
              <a:rPr lang="tr-TR" sz="1400" b="1" dirty="0" smtClean="0"/>
              <a:t>Araştırmacı Profili Düzenleme Adımları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0986" y="2321992"/>
            <a:ext cx="9940846" cy="3788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sz="1200" dirty="0" smtClean="0"/>
              <a:t>Araştırmacıya ilişkin doldurulması gereken alanları içeren bir Araştırmacı Veri Formu açılır. Bu sayfada kırmızı etiketli alanlar doldurulması zorunlu alanlardır, </a:t>
            </a:r>
            <a:r>
              <a:rPr lang="tr-TR" sz="1200" dirty="0" err="1" smtClean="0"/>
              <a:t>metadata</a:t>
            </a:r>
            <a:r>
              <a:rPr lang="tr-TR" sz="1200" dirty="0" smtClean="0"/>
              <a:t> bağlantısı ile CERIF semantiğinden değerler almaktadır. Araştırmacının burada yapabileceği çeşitli düzenlemeler bulunmaktadır. Araştırmacı;</a:t>
            </a:r>
          </a:p>
          <a:p>
            <a:r>
              <a:rPr lang="tr-TR" sz="1200" dirty="0" smtClean="0"/>
              <a:t>İsminin farklı yazımlarını,</a:t>
            </a:r>
          </a:p>
          <a:p>
            <a:r>
              <a:rPr lang="tr-TR" sz="1200" dirty="0" smtClean="0"/>
              <a:t>Kurum, bölüm bilgilerini,</a:t>
            </a:r>
          </a:p>
          <a:p>
            <a:r>
              <a:rPr lang="tr-TR" sz="1200" dirty="0" smtClean="0"/>
              <a:t>Kendisine ait web sitesi, e-posta adresi bilgilerini,</a:t>
            </a:r>
          </a:p>
          <a:p>
            <a:r>
              <a:rPr lang="tr-TR" sz="1200" dirty="0" smtClean="0"/>
              <a:t>ORC-ID, </a:t>
            </a:r>
            <a:r>
              <a:rPr lang="tr-TR" sz="1200" dirty="0" err="1" smtClean="0"/>
              <a:t>Scopus</a:t>
            </a:r>
            <a:r>
              <a:rPr lang="tr-TR" sz="1200" dirty="0" smtClean="0"/>
              <a:t> Author ID, </a:t>
            </a:r>
            <a:r>
              <a:rPr lang="tr-TR" sz="1200" dirty="0" err="1" smtClean="0"/>
              <a:t>WoS</a:t>
            </a:r>
            <a:r>
              <a:rPr lang="tr-TR" sz="1200" dirty="0" smtClean="0"/>
              <a:t> </a:t>
            </a:r>
            <a:r>
              <a:rPr lang="tr-TR" sz="1200" dirty="0" err="1" smtClean="0"/>
              <a:t>Researcher</a:t>
            </a:r>
            <a:r>
              <a:rPr lang="tr-TR" sz="1200" dirty="0" smtClean="0"/>
              <a:t> ID ve Google </a:t>
            </a:r>
            <a:r>
              <a:rPr lang="tr-TR" sz="1200" dirty="0" err="1" smtClean="0"/>
              <a:t>Scholar</a:t>
            </a:r>
            <a:r>
              <a:rPr lang="tr-TR" sz="1200" dirty="0" smtClean="0"/>
              <a:t> bağlantısını,</a:t>
            </a:r>
          </a:p>
          <a:p>
            <a:r>
              <a:rPr lang="tr-TR" sz="1200" dirty="0" smtClean="0"/>
              <a:t>Çalışmış olduğu kurumları,</a:t>
            </a:r>
          </a:p>
          <a:p>
            <a:r>
              <a:rPr lang="tr-TR" sz="1200" dirty="0" smtClean="0"/>
              <a:t>Eğitim bilgilerini (Gün-Ay-Yıl olacak şekilde)</a:t>
            </a:r>
          </a:p>
          <a:p>
            <a:r>
              <a:rPr lang="tr-TR" sz="1200" dirty="0" smtClean="0"/>
              <a:t>Biyografisindeki eklemeler varsa bu ekleme güncellemelerini,</a:t>
            </a:r>
          </a:p>
          <a:p>
            <a:r>
              <a:rPr lang="tr-TR" sz="1200" dirty="0" smtClean="0"/>
              <a:t>Burada doldurulacak her bir alan araştırmacı profilinin görünürlüğünü ve yayınların erişilebilirliğini artıracaktır; dolayısıyla yayınlara yapılacak </a:t>
            </a:r>
            <a:r>
              <a:rPr lang="tr-TR" sz="1200" dirty="0" err="1" smtClean="0"/>
              <a:t>atıfa</a:t>
            </a:r>
            <a:r>
              <a:rPr lang="tr-TR" sz="1200" dirty="0" smtClean="0"/>
              <a:t> ve kurumun görünürlüğüne katkı sağlayacaktır.</a:t>
            </a:r>
          </a:p>
          <a:p>
            <a:r>
              <a:rPr lang="tr-TR" sz="1200" dirty="0" smtClean="0"/>
              <a:t>İlgili alanlardaki düzenleme ve eklemeler yapıldıktan sonra ekranın en alt sağında yer alan "Değişiklikleri Kaydet" butonu tıklanarak profilin güncellenmesi sağlanır.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61" y="638090"/>
            <a:ext cx="6155661" cy="162195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Down Arrow 10"/>
          <p:cNvSpPr/>
          <p:nvPr/>
        </p:nvSpPr>
        <p:spPr>
          <a:xfrm rot="12243788">
            <a:off x="5270190" y="999666"/>
            <a:ext cx="212718" cy="3733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6253" y="1317515"/>
            <a:ext cx="415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Araştırmacı sayfasını düzenle butonuna tıklayınız.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0986" y="2321992"/>
            <a:ext cx="9940846" cy="378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tr-TR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239" y="0"/>
            <a:ext cx="7427280" cy="6453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5797" y="6037155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Değişiklikleri kaydet butonuna tıklayınız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r>
              <a:rPr lang="tr-TR" dirty="0" smtClean="0"/>
              <a:t>Ö</a:t>
            </a:r>
            <a:r>
              <a:rPr lang="en-US" dirty="0" smtClean="0"/>
              <a:t>K </a:t>
            </a:r>
            <a:r>
              <a:rPr lang="en-US" dirty="0" err="1" smtClean="0"/>
              <a:t>Profil</a:t>
            </a:r>
            <a:r>
              <a:rPr lang="tr-TR" dirty="0" smtClean="0"/>
              <a:t> Bilgisini Ekleme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https://akademik.yok.gov.tr/AkademikArama</a:t>
            </a:r>
            <a:r>
              <a:rPr lang="en-US" dirty="0" smtClean="0">
                <a:hlinkClick r:id="rId2"/>
              </a:rPr>
              <a:t>/</a:t>
            </a:r>
            <a:r>
              <a:rPr lang="tr-TR" dirty="0" smtClean="0"/>
              <a:t> adresinden isim araması yapılır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818560"/>
            <a:ext cx="8154393" cy="29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236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6921</TotalTime>
  <Words>577</Words>
  <Application>Microsoft Office PowerPoint</Application>
  <PresentationFormat>Widescreen</PresentationFormat>
  <Paragraphs>86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GCRIS  ARAŞTIRMACI PROFİLİNE GİRİŞ ve DÜZENLEME KILAVUZU</vt:lpstr>
      <vt:lpstr>İEÜ GCRIS Profiline giriş yapmak için izlenmesi gereken adımlar şunlardır: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YÖK Profil Bilgisini Ekleme</vt:lpstr>
      <vt:lpstr>PowerPoint Presentation</vt:lpstr>
      <vt:lpstr>.</vt:lpstr>
      <vt:lpstr>YÖK ID Ekleme</vt:lpstr>
      <vt:lpstr>Eğitim Bilgisi Ekleme</vt:lpstr>
      <vt:lpstr>SCOPUS ID ve WoS ID Oluşturma ve ORCID Bağlantısı Kurma </vt:lpstr>
      <vt:lpstr>Sorularınız İçin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 NESİL KÜTÜPHANE  HİZMETLERİ</dc:title>
  <dc:creator>Solmaz Ozkan</dc:creator>
  <cp:lastModifiedBy>Solmaz Ozkan</cp:lastModifiedBy>
  <cp:revision>159</cp:revision>
  <dcterms:created xsi:type="dcterms:W3CDTF">2023-06-15T12:22:28Z</dcterms:created>
  <dcterms:modified xsi:type="dcterms:W3CDTF">2024-03-22T09:27:06Z</dcterms:modified>
</cp:coreProperties>
</file>