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94" r:id="rId3"/>
    <p:sldId id="303" r:id="rId4"/>
    <p:sldId id="297" r:id="rId5"/>
    <p:sldId id="298" r:id="rId6"/>
    <p:sldId id="299" r:id="rId7"/>
    <p:sldId id="304" r:id="rId8"/>
    <p:sldId id="30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0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36" autoAdjust="0"/>
  </p:normalViewPr>
  <p:slideViewPr>
    <p:cSldViewPr snapToGrid="0">
      <p:cViewPr varScale="1">
        <p:scale>
          <a:sx n="106" d="100"/>
          <a:sy n="106" d="100"/>
        </p:scale>
        <p:origin x="732" y="108"/>
      </p:cViewPr>
      <p:guideLst/>
    </p:cSldViewPr>
  </p:slideViewPr>
  <p:outlineViewPr>
    <p:cViewPr>
      <p:scale>
        <a:sx n="33" d="100"/>
        <a:sy n="33" d="100"/>
      </p:scale>
      <p:origin x="0" y="-11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E23FB-9663-4A81-81E0-2B04A12F53AD}" type="datetimeFigureOut">
              <a:rPr lang="en-US" smtClean="0"/>
              <a:t>22.03.2024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4E5DE-3C8B-46E7-9B1E-83191D2A2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4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4E5DE-3C8B-46E7-9B1E-83191D2A2D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70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4E5DE-3C8B-46E7-9B1E-83191D2A2D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325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4E5DE-3C8B-46E7-9B1E-83191D2A2D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11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4E5DE-3C8B-46E7-9B1E-83191D2A2D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04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4E5DE-3C8B-46E7-9B1E-83191D2A2D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950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4E5DE-3C8B-46E7-9B1E-83191D2A2D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393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4E5DE-3C8B-46E7-9B1E-83191D2A2D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63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1D14-7359-4BDD-8442-ADD6A26D005B}" type="datetime1">
              <a:rPr lang="en-US" smtClean="0"/>
              <a:t>22.03.2024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7160-C75F-4CD3-9BB2-72C82603F681}" type="datetime1">
              <a:rPr lang="en-US" smtClean="0"/>
              <a:t>22.03.2024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F332-B9AC-4B25-BD0F-306BF04D6456}" type="datetime1">
              <a:rPr lang="en-US" smtClean="0"/>
              <a:t>22.03.2024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6BF-83BA-422F-B753-B98A6246CB8E}" type="datetime1">
              <a:rPr lang="en-US" smtClean="0"/>
              <a:t>22.03.2024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6BED-C561-44E8-BE1E-7F55C95DD03C}" type="datetime1">
              <a:rPr lang="en-US" smtClean="0"/>
              <a:t>22.03.2024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8BE41-3F89-4695-AD68-1DB0D14C90A3}" type="datetime1">
              <a:rPr lang="en-US" smtClean="0"/>
              <a:t>22.03.2024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DFD03-B583-413C-A1B9-A01162014E13}" type="datetime1">
              <a:rPr lang="en-US" smtClean="0"/>
              <a:t>22.03.2024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E6B77-D87D-4032-A417-F1BBFA1C54CA}" type="datetime1">
              <a:rPr lang="en-US" smtClean="0"/>
              <a:t>22.03.2024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D479-12BB-4C2E-B096-F4FD76D3A823}" type="datetime1">
              <a:rPr lang="en-US" smtClean="0"/>
              <a:t>22.03.2024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B8ADA-1485-491D-9030-1FF47FF0361A}" type="datetime1">
              <a:rPr lang="en-US" smtClean="0"/>
              <a:t>22.03.2024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783E-A3EF-4D6F-9018-723719045D2A}" type="datetime1">
              <a:rPr lang="en-US" smtClean="0"/>
              <a:t>22.03.2024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1EA1F-BF5B-4255-B53C-3F3CB5826543}" type="datetime1">
              <a:rPr lang="en-US" smtClean="0"/>
              <a:t>22.03.2024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1BB42-7265-404B-95B7-802E56ED9636}" type="datetime1">
              <a:rPr lang="en-US" smtClean="0"/>
              <a:t>22.03.2024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7FB-F7F7-40B0-9C2A-EB0FA0F7D8EA}" type="datetime1">
              <a:rPr lang="en-US" smtClean="0"/>
              <a:t>22.03.2024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3736-5C89-412D-9CB8-97E7D063BC6C}" type="datetime1">
              <a:rPr lang="en-US" smtClean="0"/>
              <a:t>22.03.2024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BA4A-9D8E-48B8-A75D-7DB42EDC679D}" type="datetime1">
              <a:rPr lang="en-US" smtClean="0"/>
              <a:t>22.03.2024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E5226-EDF6-4D38-B312-268BAD4C4CC3}" type="datetime1">
              <a:rPr lang="en-US" smtClean="0"/>
              <a:t>22.03.2024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1644161"/>
            <a:ext cx="7766936" cy="2013439"/>
          </a:xfrm>
        </p:spPr>
        <p:txBody>
          <a:bodyPr/>
          <a:lstStyle/>
          <a:p>
            <a:pPr algn="ctr"/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GCRIS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tr-TR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YAYIN EKLEME İŞLEMİ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28A76-9D6A-4829-B682-7241E4FCA872}" type="datetime1">
              <a:rPr lang="en-US" smtClean="0"/>
              <a:t>22.03.2024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686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486" y="337038"/>
            <a:ext cx="10462846" cy="533400"/>
          </a:xfrm>
        </p:spPr>
        <p:txBody>
          <a:bodyPr>
            <a:normAutofit/>
          </a:bodyPr>
          <a:lstStyle/>
          <a:p>
            <a:pPr algn="r"/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49493"/>
            <a:ext cx="8596668" cy="36852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/>
              <a:t>İzmir </a:t>
            </a:r>
            <a:r>
              <a:rPr lang="tr-TR" sz="2000" dirty="0"/>
              <a:t>Ekonomi Üniversitesi araştırma ekosisteminin bir parçası olan </a:t>
            </a:r>
            <a:r>
              <a:rPr lang="en-US" sz="2000" dirty="0"/>
              <a:t>GCRIS </a:t>
            </a:r>
            <a:r>
              <a:rPr lang="tr-TR" sz="2000" dirty="0"/>
              <a:t>veri tabanı</a:t>
            </a:r>
            <a:r>
              <a:rPr lang="en-US" sz="2000" dirty="0"/>
              <a:t>,</a:t>
            </a:r>
            <a:r>
              <a:rPr lang="tr-TR" sz="2000" dirty="0"/>
              <a:t> </a:t>
            </a:r>
            <a:r>
              <a:rPr lang="en-US" sz="2000" dirty="0"/>
              <a:t>İzmir </a:t>
            </a:r>
            <a:r>
              <a:rPr lang="tr-TR" sz="2000" dirty="0"/>
              <a:t>Ekonomi Üniversitesi adresli yapılan</a:t>
            </a:r>
            <a:r>
              <a:rPr lang="en-US" sz="2000" dirty="0"/>
              <a:t> </a:t>
            </a:r>
            <a:r>
              <a:rPr lang="tr-TR" sz="2000" dirty="0"/>
              <a:t>ve </a:t>
            </a:r>
            <a:r>
              <a:rPr lang="tr-TR" sz="2000" dirty="0" err="1"/>
              <a:t>WoS</a:t>
            </a:r>
            <a:r>
              <a:rPr lang="tr-TR" sz="2000" dirty="0"/>
              <a:t>, </a:t>
            </a:r>
            <a:r>
              <a:rPr lang="tr-TR" sz="2000" dirty="0" err="1"/>
              <a:t>Scopus</a:t>
            </a:r>
            <a:r>
              <a:rPr lang="tr-TR" sz="2000" dirty="0"/>
              <a:t>, </a:t>
            </a:r>
            <a:r>
              <a:rPr lang="tr-TR" sz="2000" dirty="0" err="1"/>
              <a:t>TRDizin</a:t>
            </a:r>
            <a:r>
              <a:rPr lang="tr-TR" sz="2000" dirty="0"/>
              <a:t> ile </a:t>
            </a:r>
            <a:r>
              <a:rPr lang="tr-TR" sz="2000" dirty="0" err="1"/>
              <a:t>PubMed</a:t>
            </a:r>
            <a:r>
              <a:rPr lang="tr-TR" sz="2000" dirty="0"/>
              <a:t> indekslerinde yer alan tüm araştırma çıktılarını otomatik olarak her ay derleyen, uluslararası standartlarda bir açık kurumsal akademik arşiv sistemidir.</a:t>
            </a:r>
          </a:p>
          <a:p>
            <a:pPr marL="0" indent="0" algn="ctr">
              <a:buNone/>
            </a:pPr>
            <a:endParaRPr lang="tr-TR" sz="2000" dirty="0"/>
          </a:p>
          <a:p>
            <a:pPr marL="0" indent="0" algn="ctr">
              <a:buNone/>
            </a:pPr>
            <a:r>
              <a:rPr lang="tr-TR" sz="2000" dirty="0"/>
              <a:t>Eğer, </a:t>
            </a:r>
            <a:r>
              <a:rPr lang="en-US" sz="2000" dirty="0"/>
              <a:t>İzmir </a:t>
            </a:r>
            <a:r>
              <a:rPr lang="tr-TR" sz="2000" dirty="0"/>
              <a:t>Ekonomi Üniversitesi adresli yayınız </a:t>
            </a:r>
            <a:r>
              <a:rPr lang="tr-TR" sz="2000" dirty="0" err="1"/>
              <a:t>WoS</a:t>
            </a:r>
            <a:r>
              <a:rPr lang="tr-TR" sz="2000" dirty="0"/>
              <a:t>, </a:t>
            </a:r>
            <a:r>
              <a:rPr lang="tr-TR" sz="2000" dirty="0" err="1"/>
              <a:t>Scopus</a:t>
            </a:r>
            <a:r>
              <a:rPr lang="tr-TR" sz="2000" dirty="0"/>
              <a:t>, </a:t>
            </a:r>
            <a:r>
              <a:rPr lang="tr-TR" sz="2000" dirty="0" err="1"/>
              <a:t>TRDizin</a:t>
            </a:r>
            <a:r>
              <a:rPr lang="tr-TR" sz="2000" dirty="0"/>
              <a:t> ile </a:t>
            </a:r>
            <a:r>
              <a:rPr lang="tr-TR" sz="2000" dirty="0" err="1"/>
              <a:t>PubMed</a:t>
            </a:r>
            <a:r>
              <a:rPr lang="tr-TR" sz="2000" dirty="0"/>
              <a:t> indeksleri dışında başka bir yerde yer alıyor ve bu yayınınızın GCRIS veri tabanında yer almasını istiyorsanız aşağıdaki işlemleri yapmanız gerekir:</a:t>
            </a:r>
            <a:endParaRPr lang="en-US" sz="2000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3D012-6239-47C8-B742-A127CC7B0D04}" type="datetime1">
              <a:rPr lang="en-US" smtClean="0"/>
              <a:t>22.03.2024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496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486" y="337038"/>
            <a:ext cx="9346222" cy="533400"/>
          </a:xfrm>
        </p:spPr>
        <p:txBody>
          <a:bodyPr>
            <a:normAutofit/>
          </a:bodyPr>
          <a:lstStyle/>
          <a:p>
            <a:pPr algn="ctr"/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Yayın yüklemek için izlenmesi gereken adımlar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410" y="939538"/>
            <a:ext cx="9187636" cy="72344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1. </a:t>
            </a:r>
            <a:r>
              <a:rPr lang="tr-TR" b="1" dirty="0"/>
              <a:t>Adım</a:t>
            </a:r>
            <a:r>
              <a:rPr lang="en-US" b="1" dirty="0"/>
              <a:t>: </a:t>
            </a:r>
            <a:r>
              <a:rPr lang="tr-TR" b="1" u="sng" dirty="0">
                <a:solidFill>
                  <a:srgbClr val="180CB4"/>
                </a:solidFill>
              </a:rPr>
              <a:t>İEÜ GCRIS</a:t>
            </a:r>
            <a:r>
              <a:rPr lang="en-US" dirty="0"/>
              <a:t> </a:t>
            </a:r>
            <a:r>
              <a:rPr lang="tr-TR" dirty="0">
                <a:solidFill>
                  <a:srgbClr val="180CB4"/>
                </a:solidFill>
              </a:rPr>
              <a:t>(https://gcris.ieu.edu.tr) </a:t>
            </a:r>
            <a:r>
              <a:rPr lang="tr-TR" dirty="0"/>
              <a:t>adresine giriş yapıldıktan sonra ekranda sağ üst kısımda yer alan</a:t>
            </a:r>
            <a:r>
              <a:rPr lang="tr-TR" b="1" dirty="0"/>
              <a:t> Oturum Aç </a:t>
            </a:r>
            <a:r>
              <a:rPr lang="tr-TR" dirty="0"/>
              <a:t>butonuna tıklanıp </a:t>
            </a:r>
            <a:r>
              <a:rPr lang="tr-TR" b="1" dirty="0"/>
              <a:t>GCRIS Arşivim</a:t>
            </a:r>
            <a:r>
              <a:rPr lang="tr-TR" dirty="0"/>
              <a:t> seçeneği seçilmelidir</a:t>
            </a:r>
            <a:r>
              <a:rPr lang="en-US" dirty="0"/>
              <a:t>.</a:t>
            </a:r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3D012-6239-47C8-B742-A127CC7B0D04}" type="datetime1">
              <a:rPr lang="en-US" smtClean="0"/>
              <a:t>22.03.2024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10" y="1690409"/>
            <a:ext cx="9867762" cy="444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37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201" y="350453"/>
            <a:ext cx="9539329" cy="13640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/>
              <a:t>2</a:t>
            </a:r>
            <a:r>
              <a:rPr lang="en-US" b="1" dirty="0"/>
              <a:t>. </a:t>
            </a:r>
            <a:r>
              <a:rPr lang="tr-TR" b="1" dirty="0"/>
              <a:t>Adım</a:t>
            </a:r>
            <a:r>
              <a:rPr lang="en-US" b="1" dirty="0"/>
              <a:t>: </a:t>
            </a:r>
            <a:r>
              <a:rPr lang="tr-TR" dirty="0"/>
              <a:t>Ekrana iki seçenekten oluşan, kullanıcı adı ve şifre bilgisi soran bir sayfa gelecektir. İki seçenekten herhangi birisi kullanılarak profil sayfasına giriş yapılabilir. </a:t>
            </a:r>
          </a:p>
          <a:p>
            <a:pPr marL="0" indent="0">
              <a:buNone/>
            </a:pPr>
            <a:r>
              <a:rPr lang="tr-TR" dirty="0"/>
              <a:t>İki seçenek için de </a:t>
            </a:r>
            <a:r>
              <a:rPr lang="tr-TR" u="sng" dirty="0"/>
              <a:t>kullanıcı adı</a:t>
            </a:r>
            <a:r>
              <a:rPr lang="tr-TR" dirty="0"/>
              <a:t> (</a:t>
            </a:r>
            <a:r>
              <a:rPr lang="tr-TR" dirty="0" err="1"/>
              <a:t>ieü</a:t>
            </a:r>
            <a:r>
              <a:rPr lang="tr-TR" dirty="0"/>
              <a:t> e-posta adresi) ve </a:t>
            </a:r>
            <a:r>
              <a:rPr lang="tr-TR" u="sng" dirty="0"/>
              <a:t>şifre bilgisi ise</a:t>
            </a:r>
            <a:r>
              <a:rPr lang="tr-TR" dirty="0"/>
              <a:t> (ieu@7898) olarak kullanılan şifredir.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3D012-6239-47C8-B742-A127CC7B0D04}" type="datetime1">
              <a:rPr lang="en-US" smtClean="0"/>
              <a:t>22.03.2024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215" y="1714500"/>
            <a:ext cx="9970477" cy="403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401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201" y="350454"/>
            <a:ext cx="9539329" cy="766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/>
              <a:t>3</a:t>
            </a:r>
            <a:r>
              <a:rPr lang="en-US" b="1" dirty="0"/>
              <a:t>. </a:t>
            </a:r>
            <a:r>
              <a:rPr lang="tr-TR" b="1" dirty="0"/>
              <a:t>Adım</a:t>
            </a:r>
            <a:r>
              <a:rPr lang="en-US" b="1" dirty="0"/>
              <a:t>: </a:t>
            </a:r>
            <a:r>
              <a:rPr lang="en-US" dirty="0"/>
              <a:t>G</a:t>
            </a:r>
            <a:r>
              <a:rPr lang="tr-TR" dirty="0"/>
              <a:t>CRIS</a:t>
            </a:r>
            <a:r>
              <a:rPr lang="en-US" dirty="0"/>
              <a:t> </a:t>
            </a:r>
            <a:r>
              <a:rPr lang="en-US" dirty="0" err="1"/>
              <a:t>Arşiv'im</a:t>
            </a:r>
            <a:r>
              <a:rPr lang="en-US" dirty="0"/>
              <a:t> </a:t>
            </a:r>
            <a:r>
              <a:rPr lang="en-US" dirty="0" err="1"/>
              <a:t>alanına</a:t>
            </a:r>
            <a:r>
              <a:rPr lang="en-US" dirty="0"/>
              <a:t> </a:t>
            </a:r>
            <a:r>
              <a:rPr lang="en-US" dirty="0" err="1"/>
              <a:t>tıklanıp</a:t>
            </a:r>
            <a:r>
              <a:rPr lang="en-US" dirty="0"/>
              <a:t> </a:t>
            </a:r>
            <a:r>
              <a:rPr lang="en-US" dirty="0" err="1"/>
              <a:t>aşağıdaki</a:t>
            </a:r>
            <a:r>
              <a:rPr lang="en-US" dirty="0"/>
              <a:t> </a:t>
            </a:r>
            <a:r>
              <a:rPr lang="en-US" dirty="0" err="1"/>
              <a:t>ekranda</a:t>
            </a:r>
            <a:r>
              <a:rPr lang="en-US" dirty="0"/>
              <a:t> «</a:t>
            </a:r>
            <a:r>
              <a:rPr lang="tr-TR" dirty="0"/>
              <a:t>Yeni Gönderi Başlat</a:t>
            </a:r>
            <a:r>
              <a:rPr lang="en-US" dirty="0"/>
              <a:t>" </a:t>
            </a:r>
            <a:r>
              <a:rPr lang="en-US" dirty="0" err="1"/>
              <a:t>butonunun</a:t>
            </a:r>
            <a:r>
              <a:rPr lang="en-US" dirty="0"/>
              <a:t> </a:t>
            </a:r>
            <a:r>
              <a:rPr lang="en-US" dirty="0" err="1"/>
              <a:t>üstüne</a:t>
            </a:r>
            <a:r>
              <a:rPr lang="en-US" dirty="0"/>
              <a:t> </a:t>
            </a:r>
            <a:r>
              <a:rPr lang="en-US" dirty="0" err="1"/>
              <a:t>tıklanır</a:t>
            </a:r>
            <a:r>
              <a:rPr lang="en-US" dirty="0"/>
              <a:t>.</a:t>
            </a:r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3D012-6239-47C8-B742-A127CC7B0D04}" type="datetime1">
              <a:rPr lang="en-US" smtClean="0"/>
              <a:t>22.03.2024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493" y="1584080"/>
            <a:ext cx="7832115" cy="33928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67073" y="4792229"/>
            <a:ext cx="6470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Yükleme yapmak için yeni gönderi başlat butonuna tıklayınız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662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201" y="350453"/>
            <a:ext cx="9539329" cy="51998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b="1" dirty="0"/>
              <a:t>4</a:t>
            </a:r>
            <a:r>
              <a:rPr lang="en-US" b="1" dirty="0"/>
              <a:t>. </a:t>
            </a:r>
            <a:r>
              <a:rPr lang="tr-TR" b="1" dirty="0"/>
              <a:t>Adım</a:t>
            </a:r>
            <a:r>
              <a:rPr lang="en-US" b="1" dirty="0"/>
              <a:t>: </a:t>
            </a:r>
            <a:r>
              <a:rPr lang="tr-TR" dirty="0"/>
              <a:t>Açılan ekranda «Varsayılan </a:t>
            </a:r>
            <a:r>
              <a:rPr lang="tr-TR" dirty="0" err="1"/>
              <a:t>mod</a:t>
            </a:r>
            <a:r>
              <a:rPr lang="tr-TR" dirty="0"/>
              <a:t> gönderisi» tıklanıp «Seç» alanından «Yayın Başvuru Koleksiyonu» seçilir ve Manuel gönderme tuşuna basılır.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3D012-6239-47C8-B742-A127CC7B0D04}" type="datetime1">
              <a:rPr lang="en-US" smtClean="0"/>
              <a:t>22.03.2024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837" y="1595437"/>
            <a:ext cx="10220325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81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201" y="350453"/>
            <a:ext cx="9539329" cy="51998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b="1" dirty="0"/>
              <a:t>5</a:t>
            </a:r>
            <a:r>
              <a:rPr lang="en-US" b="1" dirty="0"/>
              <a:t>. </a:t>
            </a:r>
            <a:r>
              <a:rPr lang="tr-TR" b="1" dirty="0"/>
              <a:t>Adım</a:t>
            </a:r>
            <a:r>
              <a:rPr lang="en-US" b="1" dirty="0"/>
              <a:t>: </a:t>
            </a:r>
            <a:r>
              <a:rPr lang="tr-TR" dirty="0"/>
              <a:t>Gelen ekrandaki zorunluluk gerektiren tüm alanlar doldurularak «Sonraki» butonuna basılarak Yükleme, Doğrulama, Lisans ve Tamam sayfaları teker teker geçilir.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3D012-6239-47C8-B742-A127CC7B0D04}" type="datetime1">
              <a:rPr lang="en-US" smtClean="0"/>
              <a:t>22.03.2024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463" y="870439"/>
            <a:ext cx="7387737" cy="554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551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883D153-9BBC-071E-E1B9-60721CE9F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8B27BE4-53FF-027B-09DA-9AE77343B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74479"/>
            <a:ext cx="8596668" cy="4266884"/>
          </a:xfrm>
        </p:spPr>
        <p:txBody>
          <a:bodyPr/>
          <a:lstStyle/>
          <a:p>
            <a:r>
              <a:rPr lang="tr-TR" dirty="0" smtClean="0"/>
              <a:t>Eklenen kayıtların </a:t>
            </a:r>
            <a:r>
              <a:rPr lang="tr-TR" dirty="0" err="1" smtClean="0"/>
              <a:t>metadatası</a:t>
            </a:r>
            <a:r>
              <a:rPr lang="tr-TR" dirty="0" smtClean="0"/>
              <a:t> kütüphane tarafından kontrol edilecek, varsa eksikler tamamlandıktan sonra onay işlemi yapılacaktır. 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7098133-9761-A321-ABB5-67C8FE100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D479-12BB-4C2E-B096-F4FD76D3A823}" type="datetime1">
              <a:rPr lang="en-US" smtClean="0"/>
              <a:t>22.03.2024</a:t>
            </a:fld>
            <a:endParaRPr lang="en-US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11BEE22A-F9A6-1184-EB9A-8457981BE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21522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6871</TotalTime>
  <Words>313</Words>
  <Application>Microsoft Office PowerPoint</Application>
  <PresentationFormat>Widescreen</PresentationFormat>
  <Paragraphs>39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Trebuchet MS</vt:lpstr>
      <vt:lpstr>Wingdings 3</vt:lpstr>
      <vt:lpstr>Facet</vt:lpstr>
      <vt:lpstr>GCRIS  YAYIN EKLEME İŞLEMİ</vt:lpstr>
      <vt:lpstr>.</vt:lpstr>
      <vt:lpstr>Yayın yüklemek için izlenmesi gereken adımlar:</vt:lpstr>
      <vt:lpstr>PowerPoint Presentation</vt:lpstr>
      <vt:lpstr>PowerPoint Presentation</vt:lpstr>
      <vt:lpstr>PowerPoint Presentation</vt:lpstr>
      <vt:lpstr>PowerPoint Presentation</vt:lpstr>
      <vt:lpstr>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YENİ NESİL KÜTÜPHANE  HİZMETLERİ</dc:title>
  <dc:creator>Solmaz Ozkan</dc:creator>
  <cp:lastModifiedBy>Solmaz Ozkan</cp:lastModifiedBy>
  <cp:revision>140</cp:revision>
  <dcterms:created xsi:type="dcterms:W3CDTF">2023-06-15T12:22:28Z</dcterms:created>
  <dcterms:modified xsi:type="dcterms:W3CDTF">2024-03-22T09:28:04Z</dcterms:modified>
</cp:coreProperties>
</file>